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8"/>
  </p:notesMasterIdLst>
  <p:sldIdLst>
    <p:sldId id="256" r:id="rId2"/>
    <p:sldId id="258" r:id="rId3"/>
    <p:sldId id="263" r:id="rId4"/>
    <p:sldId id="318" r:id="rId5"/>
    <p:sldId id="390" r:id="rId6"/>
    <p:sldId id="366" r:id="rId7"/>
    <p:sldId id="369" r:id="rId8"/>
    <p:sldId id="391" r:id="rId9"/>
    <p:sldId id="392" r:id="rId10"/>
    <p:sldId id="393" r:id="rId11"/>
    <p:sldId id="394" r:id="rId12"/>
    <p:sldId id="396" r:id="rId13"/>
    <p:sldId id="397" r:id="rId14"/>
    <p:sldId id="398" r:id="rId15"/>
    <p:sldId id="399" r:id="rId16"/>
    <p:sldId id="314" r:id="rId17"/>
  </p:sldIdLst>
  <p:sldSz cx="9144000" cy="5143500" type="screen16x9"/>
  <p:notesSz cx="6858000" cy="9144000"/>
  <p:embeddedFontLst>
    <p:embeddedFont>
      <p:font typeface="Big Shoulders Text Black" panose="020B0604020202020204" charset="0"/>
      <p:bold r:id="rId19"/>
    </p:embeddedFont>
    <p:embeddedFont>
      <p:font typeface="Bigshot One" panose="020B0604020202020204" charset="0"/>
      <p:regular r:id="rId20"/>
    </p:embeddedFont>
    <p:embeddedFont>
      <p:font typeface="Calibri" panose="020F0502020204030204" pitchFamily="34" charset="0"/>
      <p:regular r:id="rId21"/>
      <p:bold r:id="rId22"/>
      <p:italic r:id="rId23"/>
      <p:boldItalic r:id="rId24"/>
    </p:embeddedFont>
    <p:embeddedFont>
      <p:font typeface="Georgia" panose="02040502050405020303" pitchFamily="18" charset="0"/>
      <p:regular r:id="rId25"/>
      <p:bold r:id="rId26"/>
      <p:italic r:id="rId27"/>
      <p:boldItalic r:id="rId28"/>
    </p:embeddedFont>
    <p:embeddedFont>
      <p:font typeface="Overpass" panose="020B060402020202020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16D7B83-FA16-410E-98C1-3739BC71DBAE}">
  <a:tblStyle styleId="{716D7B83-FA16-410E-98C1-3739BC71DB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23" autoAdjust="0"/>
    <p:restoredTop sz="90149" autoAdjust="0"/>
  </p:normalViewPr>
  <p:slideViewPr>
    <p:cSldViewPr snapToGrid="0">
      <p:cViewPr varScale="1">
        <p:scale>
          <a:sx n="136" d="100"/>
          <a:sy n="136" d="100"/>
        </p:scale>
        <p:origin x="210"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JA AMIR RAHMAN" userId="468123a8-4d3b-4a6f-93be-28fdda5a091b" providerId="ADAL" clId="{1B75ED79-8D4E-456C-9F1F-C6DAE89F8FE7}"/>
    <pc:docChg chg="modSld">
      <pc:chgData name="HAJA AMIR RAHMAN" userId="468123a8-4d3b-4a6f-93be-28fdda5a091b" providerId="ADAL" clId="{1B75ED79-8D4E-456C-9F1F-C6DAE89F8FE7}" dt="2023-02-04T08:17:20.300" v="27" actId="20577"/>
      <pc:docMkLst>
        <pc:docMk/>
      </pc:docMkLst>
      <pc:sldChg chg="modSp mod">
        <pc:chgData name="HAJA AMIR RAHMAN" userId="468123a8-4d3b-4a6f-93be-28fdda5a091b" providerId="ADAL" clId="{1B75ED79-8D4E-456C-9F1F-C6DAE89F8FE7}" dt="2023-02-04T08:17:20.300" v="27" actId="20577"/>
        <pc:sldMkLst>
          <pc:docMk/>
          <pc:sldMk cId="0" sldId="256"/>
        </pc:sldMkLst>
        <pc:spChg chg="mod">
          <ac:chgData name="HAJA AMIR RAHMAN" userId="468123a8-4d3b-4a6f-93be-28fdda5a091b" providerId="ADAL" clId="{1B75ED79-8D4E-456C-9F1F-C6DAE89F8FE7}" dt="2023-02-04T08:17:20.300" v="27" actId="20577"/>
          <ac:spMkLst>
            <pc:docMk/>
            <pc:sldMk cId="0" sldId="256"/>
            <ac:spMk id="247" creationId="{00000000-0000-0000-0000-000000000000}"/>
          </ac:spMkLst>
        </pc:spChg>
      </pc:sldChg>
    </pc:docChg>
  </pc:docChgLst>
</pc:chgInfo>
</file>

<file path=ppt/media/image1.png>
</file>

<file path=ppt/media/image2.gif>
</file>

<file path=ppt/media/image3.png>
</file>

<file path=ppt/media/image4.png>
</file>

<file path=ppt/media/image5.gif>
</file>

<file path=ppt/media/image6.gif>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f08aea85b7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f08aea85b7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indent="-228600">
              <a:buFont typeface="+mj-lt"/>
              <a:buAutoNum type="arabicPeriod"/>
            </a:pPr>
            <a:r>
              <a:rPr lang="en-US" sz="1100" b="0" i="0" dirty="0">
                <a:solidFill>
                  <a:srgbClr val="353740"/>
                </a:solidFill>
                <a:effectLst/>
                <a:latin typeface="Calibri" panose="020F0502020204030204" pitchFamily="34" charset="0"/>
              </a:rPr>
              <a:t>To increase the complexity of the Q value estimation: The increased number of layers in the new architecture can help improve the accuracy of the Q value estimation. This is because the increased number of layers allows the neural network to capture more subtle patterns in the data and more accurately predict the optimal action. </a:t>
            </a:r>
          </a:p>
          <a:p>
            <a:pPr marL="228600" indent="-228600">
              <a:buFont typeface="+mj-lt"/>
              <a:buAutoNum type="arabicPeriod"/>
            </a:pPr>
            <a:endParaRPr lang="en-US" sz="1100" b="0" i="0" dirty="0">
              <a:solidFill>
                <a:srgbClr val="353740"/>
              </a:solidFill>
              <a:effectLst/>
              <a:latin typeface="Calibri" panose="020F0502020204030204" pitchFamily="34" charset="0"/>
            </a:endParaRPr>
          </a:p>
          <a:p>
            <a:pPr marL="228600" indent="-228600">
              <a:buFont typeface="+mj-lt"/>
              <a:buAutoNum type="arabicPeriod"/>
            </a:pPr>
            <a:r>
              <a:rPr lang="en-US" sz="1100" b="0" i="0" dirty="0">
                <a:solidFill>
                  <a:srgbClr val="353740"/>
                </a:solidFill>
                <a:effectLst/>
                <a:latin typeface="Calibri" panose="020F0502020204030204" pitchFamily="34" charset="0"/>
              </a:rPr>
              <a:t>To make the Q value estimation more robust: The additional layers in the new architecture can provide more robustness to the Q value estimation. This is because the increased number of layers allows the neural network to better handle variations in the input data, making it more resilient to changes in the environment.</a:t>
            </a:r>
          </a:p>
          <a:p>
            <a:pPr marL="228600" indent="-228600">
              <a:buFont typeface="+mj-lt"/>
              <a:buAutoNum type="arabicPeriod"/>
            </a:pPr>
            <a:endParaRPr lang="en-US" sz="1100" b="0" i="0" dirty="0">
              <a:solidFill>
                <a:srgbClr val="353740"/>
              </a:solidFill>
              <a:effectLst/>
              <a:latin typeface="Calibri" panose="020F0502020204030204" pitchFamily="34" charset="0"/>
            </a:endParaRPr>
          </a:p>
          <a:p>
            <a:pPr marL="228600" indent="-228600">
              <a:buFont typeface="+mj-lt"/>
              <a:buAutoNum type="arabicPeriod"/>
            </a:pPr>
            <a:r>
              <a:rPr lang="en-US" sz="1100" b="0" i="0" dirty="0">
                <a:solidFill>
                  <a:srgbClr val="353740"/>
                </a:solidFill>
                <a:effectLst/>
                <a:latin typeface="Calibri" panose="020F0502020204030204" pitchFamily="34" charset="0"/>
              </a:rPr>
              <a:t>To increase the speed of the training process: The increased number of layers in the new architecture can help speed up the training process. This is because the increased number of layers allows the neural network to process more data faster, resulting in faster convergence of the Q value estimation.</a:t>
            </a:r>
            <a:endParaRPr lang="en-US" sz="10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748564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5756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33608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54885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14500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88630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3578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f08aea85b7_0_18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f08aea85b7_0_18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37281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9640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12837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72794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1123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7083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10" name="Google Shape;10;p2"/>
          <p:cNvCxnSpPr>
            <a:stCxn id="11" idx="1"/>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cxnSp>
        <p:nvCxnSpPr>
          <p:cNvPr id="12" name="Google Shape;12;p2"/>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13" name="Google Shape;13;p2"/>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cxnSp>
        <p:nvCxnSpPr>
          <p:cNvPr id="14" name="Google Shape;14;p2"/>
          <p:cNvCxnSpPr/>
          <p:nvPr/>
        </p:nvCxnSpPr>
        <p:spPr>
          <a:xfrm rot="10800000">
            <a:off x="1273125" y="388892"/>
            <a:ext cx="83700" cy="0"/>
          </a:xfrm>
          <a:prstGeom prst="straightConnector1">
            <a:avLst/>
          </a:prstGeom>
          <a:noFill/>
          <a:ln w="28575" cap="flat" cmpd="sng">
            <a:solidFill>
              <a:schemeClr val="dk1"/>
            </a:solidFill>
            <a:prstDash val="solid"/>
            <a:round/>
            <a:headEnd type="none" w="med" len="med"/>
            <a:tailEnd type="none" w="med" len="med"/>
          </a:ln>
        </p:spPr>
      </p:cxnSp>
      <p:cxnSp>
        <p:nvCxnSpPr>
          <p:cNvPr id="15" name="Google Shape;15;p2"/>
          <p:cNvCxnSpPr/>
          <p:nvPr/>
        </p:nvCxnSpPr>
        <p:spPr>
          <a:xfrm rot="10800000">
            <a:off x="1483650" y="388892"/>
            <a:ext cx="83700" cy="0"/>
          </a:xfrm>
          <a:prstGeom prst="straightConnector1">
            <a:avLst/>
          </a:prstGeom>
          <a:noFill/>
          <a:ln w="28575" cap="flat" cmpd="sng">
            <a:solidFill>
              <a:schemeClr val="dk1"/>
            </a:solidFill>
            <a:prstDash val="solid"/>
            <a:round/>
            <a:headEnd type="none" w="med" len="med"/>
            <a:tailEnd type="none" w="med" len="med"/>
          </a:ln>
        </p:spPr>
      </p:cxnSp>
      <p:cxnSp>
        <p:nvCxnSpPr>
          <p:cNvPr id="16" name="Google Shape;16;p2"/>
          <p:cNvCxnSpPr/>
          <p:nvPr/>
        </p:nvCxnSpPr>
        <p:spPr>
          <a:xfrm rot="10800000">
            <a:off x="1694175" y="388892"/>
            <a:ext cx="83700" cy="0"/>
          </a:xfrm>
          <a:prstGeom prst="straightConnector1">
            <a:avLst/>
          </a:prstGeom>
          <a:noFill/>
          <a:ln w="28575" cap="flat" cmpd="sng">
            <a:solidFill>
              <a:schemeClr val="dk1"/>
            </a:solidFill>
            <a:prstDash val="solid"/>
            <a:round/>
            <a:headEnd type="none" w="med" len="med"/>
            <a:tailEnd type="none" w="med" len="med"/>
          </a:ln>
        </p:spPr>
      </p:cxnSp>
      <p:sp>
        <p:nvSpPr>
          <p:cNvPr id="17" name="Google Shape;17;p2"/>
          <p:cNvSpPr txBox="1">
            <a:spLocks noGrp="1"/>
          </p:cNvSpPr>
          <p:nvPr>
            <p:ph type="ctrTitle"/>
          </p:nvPr>
        </p:nvSpPr>
        <p:spPr>
          <a:xfrm>
            <a:off x="713100" y="1225950"/>
            <a:ext cx="5792100" cy="26916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Clr>
                <a:srgbClr val="191919"/>
              </a:buClr>
              <a:buSzPts val="5200"/>
              <a:buFont typeface="Bigshot One"/>
              <a:buNone/>
              <a:defRPr sz="7700">
                <a:latin typeface="Bigshot One"/>
                <a:ea typeface="Bigshot One"/>
                <a:cs typeface="Bigshot One"/>
                <a:sym typeface="Bigshot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GB"/>
              <a:t>Click to edit Master title style</a:t>
            </a:r>
            <a:endParaRPr/>
          </a:p>
        </p:txBody>
      </p:sp>
      <p:sp>
        <p:nvSpPr>
          <p:cNvPr id="18" name="Google Shape;18;p2"/>
          <p:cNvSpPr txBox="1">
            <a:spLocks noGrp="1"/>
          </p:cNvSpPr>
          <p:nvPr>
            <p:ph type="subTitle" idx="1"/>
          </p:nvPr>
        </p:nvSpPr>
        <p:spPr>
          <a:xfrm>
            <a:off x="5364400" y="3594700"/>
            <a:ext cx="2973000" cy="928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en-GB"/>
              <a:t>Click to edit Master subtitle style</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0"/>
        <p:cNvGrpSpPr/>
        <p:nvPr/>
      </p:nvGrpSpPr>
      <p:grpSpPr>
        <a:xfrm>
          <a:off x="0" y="0"/>
          <a:ext cx="0" cy="0"/>
          <a:chOff x="0" y="0"/>
          <a:chExt cx="0" cy="0"/>
        </a:xfrm>
      </p:grpSpPr>
      <p:pic>
        <p:nvPicPr>
          <p:cNvPr id="51" name="Google Shape;51;p7"/>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52" name="Google Shape;52;p7"/>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53" name="Google Shape;53;p7"/>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sp>
        <p:nvSpPr>
          <p:cNvPr id="54" name="Google Shape;54;p7"/>
          <p:cNvSpPr txBox="1">
            <a:spLocks noGrp="1"/>
          </p:cNvSpPr>
          <p:nvPr>
            <p:ph type="body" idx="1"/>
          </p:nvPr>
        </p:nvSpPr>
        <p:spPr>
          <a:xfrm>
            <a:off x="720000" y="1670525"/>
            <a:ext cx="4294800" cy="26166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Char char="●"/>
              <a:defRPr sz="1600">
                <a:solidFill>
                  <a:srgbClr val="434343"/>
                </a:solidFill>
              </a:defRPr>
            </a:lvl1pPr>
            <a:lvl2pPr marL="914400" lvl="1" indent="-317500" rtl="0">
              <a:lnSpc>
                <a:spcPct val="115000"/>
              </a:lnSpc>
              <a:spcBef>
                <a:spcPts val="0"/>
              </a:spcBef>
              <a:spcAft>
                <a:spcPts val="0"/>
              </a:spcAft>
              <a:buSzPts val="1400"/>
              <a:buChar char="○"/>
              <a:defRPr>
                <a:solidFill>
                  <a:srgbClr val="434343"/>
                </a:solidFill>
              </a:defRPr>
            </a:lvl2pPr>
            <a:lvl3pPr marL="1371600" lvl="2" indent="-317500" rtl="0">
              <a:lnSpc>
                <a:spcPct val="115000"/>
              </a:lnSpc>
              <a:spcBef>
                <a:spcPts val="1600"/>
              </a:spcBef>
              <a:spcAft>
                <a:spcPts val="0"/>
              </a:spcAft>
              <a:buSzPts val="1400"/>
              <a:buChar char="■"/>
              <a:defRPr>
                <a:solidFill>
                  <a:srgbClr val="434343"/>
                </a:solidFill>
              </a:defRPr>
            </a:lvl3pPr>
            <a:lvl4pPr marL="1828800" lvl="3" indent="-317500" rtl="0">
              <a:lnSpc>
                <a:spcPct val="115000"/>
              </a:lnSpc>
              <a:spcBef>
                <a:spcPts val="1600"/>
              </a:spcBef>
              <a:spcAft>
                <a:spcPts val="0"/>
              </a:spcAft>
              <a:buSzPts val="1400"/>
              <a:buChar char="●"/>
              <a:defRPr>
                <a:solidFill>
                  <a:srgbClr val="434343"/>
                </a:solidFill>
              </a:defRPr>
            </a:lvl4pPr>
            <a:lvl5pPr marL="2286000" lvl="4" indent="-317500" rtl="0">
              <a:lnSpc>
                <a:spcPct val="115000"/>
              </a:lnSpc>
              <a:spcBef>
                <a:spcPts val="1600"/>
              </a:spcBef>
              <a:spcAft>
                <a:spcPts val="0"/>
              </a:spcAft>
              <a:buSzPts val="1400"/>
              <a:buChar char="○"/>
              <a:defRPr>
                <a:solidFill>
                  <a:srgbClr val="434343"/>
                </a:solidFill>
              </a:defRPr>
            </a:lvl5pPr>
            <a:lvl6pPr marL="2743200" lvl="5" indent="-317500" rtl="0">
              <a:lnSpc>
                <a:spcPct val="115000"/>
              </a:lnSpc>
              <a:spcBef>
                <a:spcPts val="1600"/>
              </a:spcBef>
              <a:spcAft>
                <a:spcPts val="0"/>
              </a:spcAft>
              <a:buSzPts val="1400"/>
              <a:buChar char="■"/>
              <a:defRPr>
                <a:solidFill>
                  <a:srgbClr val="434343"/>
                </a:solidFill>
              </a:defRPr>
            </a:lvl6pPr>
            <a:lvl7pPr marL="3200400" lvl="6" indent="-317500" rtl="0">
              <a:lnSpc>
                <a:spcPct val="115000"/>
              </a:lnSpc>
              <a:spcBef>
                <a:spcPts val="1600"/>
              </a:spcBef>
              <a:spcAft>
                <a:spcPts val="0"/>
              </a:spcAft>
              <a:buSzPts val="1400"/>
              <a:buChar char="●"/>
              <a:defRPr>
                <a:solidFill>
                  <a:srgbClr val="434343"/>
                </a:solidFill>
              </a:defRPr>
            </a:lvl7pPr>
            <a:lvl8pPr marL="3657600" lvl="7" indent="-317500" rtl="0">
              <a:lnSpc>
                <a:spcPct val="115000"/>
              </a:lnSpc>
              <a:spcBef>
                <a:spcPts val="1600"/>
              </a:spcBef>
              <a:spcAft>
                <a:spcPts val="0"/>
              </a:spcAft>
              <a:buSzPts val="1400"/>
              <a:buChar char="○"/>
              <a:defRPr>
                <a:solidFill>
                  <a:srgbClr val="434343"/>
                </a:solidFill>
              </a:defRPr>
            </a:lvl8pPr>
            <a:lvl9pPr marL="4114800" lvl="8" indent="-317500" rtl="0">
              <a:lnSpc>
                <a:spcPct val="115000"/>
              </a:lnSpc>
              <a:spcBef>
                <a:spcPts val="1600"/>
              </a:spcBef>
              <a:spcAft>
                <a:spcPts val="1600"/>
              </a:spcAft>
              <a:buSzPts val="1400"/>
              <a:buChar char="■"/>
              <a:defRPr>
                <a:solidFill>
                  <a:srgbClr val="434343"/>
                </a:solidFill>
              </a:defRPr>
            </a:lvl9pPr>
          </a:lstStyle>
          <a:p>
            <a:pPr lvl="0"/>
            <a:r>
              <a:rPr lang="en-GB"/>
              <a:t>Click to edit Master text styles</a:t>
            </a:r>
          </a:p>
        </p:txBody>
      </p:sp>
      <p:sp>
        <p:nvSpPr>
          <p:cNvPr id="55" name="Google Shape;55;p7"/>
          <p:cNvSpPr txBox="1">
            <a:spLocks noGrp="1"/>
          </p:cNvSpPr>
          <p:nvPr>
            <p:ph type="title"/>
          </p:nvPr>
        </p:nvSpPr>
        <p:spPr>
          <a:xfrm>
            <a:off x="720000" y="779525"/>
            <a:ext cx="4294800" cy="891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4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cxnSp>
        <p:nvCxnSpPr>
          <p:cNvPr id="56" name="Google Shape;56;p7"/>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4"/>
        <p:cNvGrpSpPr/>
        <p:nvPr/>
      </p:nvGrpSpPr>
      <p:grpSpPr>
        <a:xfrm>
          <a:off x="0" y="0"/>
          <a:ext cx="0" cy="0"/>
          <a:chOff x="0" y="0"/>
          <a:chExt cx="0" cy="0"/>
        </a:xfrm>
      </p:grpSpPr>
      <p:pic>
        <p:nvPicPr>
          <p:cNvPr id="85" name="Google Shape;85;p13"/>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86" name="Google Shape;86;p13"/>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87" name="Google Shape;87;p13"/>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sp>
        <p:nvSpPr>
          <p:cNvPr id="88" name="Google Shape;88;p13"/>
          <p:cNvSpPr txBox="1">
            <a:spLocks noGrp="1"/>
          </p:cNvSpPr>
          <p:nvPr>
            <p:ph type="subTitle" idx="1"/>
          </p:nvPr>
        </p:nvSpPr>
        <p:spPr>
          <a:xfrm flipH="1">
            <a:off x="1782000" y="2172420"/>
            <a:ext cx="2739000" cy="76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r>
              <a:rPr lang="en-GB"/>
              <a:t>Click to edit Master subtitle style</a:t>
            </a:r>
            <a:endParaRPr/>
          </a:p>
        </p:txBody>
      </p:sp>
      <p:sp>
        <p:nvSpPr>
          <p:cNvPr id="89" name="Google Shape;89;p13"/>
          <p:cNvSpPr txBox="1">
            <a:spLocks noGrp="1"/>
          </p:cNvSpPr>
          <p:nvPr>
            <p:ph type="subTitle" idx="2"/>
          </p:nvPr>
        </p:nvSpPr>
        <p:spPr>
          <a:xfrm flipH="1">
            <a:off x="1781988" y="1583975"/>
            <a:ext cx="2068500" cy="69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Big Shoulders Text Black"/>
              <a:buNone/>
              <a:defRPr sz="2300">
                <a:solidFill>
                  <a:schemeClr val="dk1"/>
                </a:solidFill>
                <a:latin typeface="Bigshot One"/>
                <a:ea typeface="Bigshot One"/>
                <a:cs typeface="Bigshot One"/>
                <a:sym typeface="Bigshot One"/>
              </a:defRPr>
            </a:lvl1pPr>
            <a:lvl2pPr lvl="1"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2pPr>
            <a:lvl3pPr lvl="2"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3pPr>
            <a:lvl4pPr lvl="3"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4pPr>
            <a:lvl5pPr lvl="4"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5pPr>
            <a:lvl6pPr lvl="5"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6pPr>
            <a:lvl7pPr lvl="6"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7pPr>
            <a:lvl8pPr lvl="7"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8pPr>
            <a:lvl9pPr lvl="8"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9pPr>
          </a:lstStyle>
          <a:p>
            <a:r>
              <a:rPr lang="en-GB"/>
              <a:t>Click to edit Master subtitle style</a:t>
            </a:r>
            <a:endParaRPr/>
          </a:p>
        </p:txBody>
      </p:sp>
      <p:sp>
        <p:nvSpPr>
          <p:cNvPr id="90" name="Google Shape;90;p13"/>
          <p:cNvSpPr txBox="1">
            <a:spLocks noGrp="1"/>
          </p:cNvSpPr>
          <p:nvPr>
            <p:ph type="title" hasCustomPrompt="1"/>
          </p:nvPr>
        </p:nvSpPr>
        <p:spPr>
          <a:xfrm>
            <a:off x="891364" y="1642080"/>
            <a:ext cx="757200" cy="470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900"/>
            </a:lvl1pPr>
            <a:lvl2pPr lvl="1" algn="r" rtl="0">
              <a:spcBef>
                <a:spcPts val="0"/>
              </a:spcBef>
              <a:spcAft>
                <a:spcPts val="0"/>
              </a:spcAft>
              <a:buSzPts val="2400"/>
              <a:buFont typeface="Overpass"/>
              <a:buNone/>
              <a:defRPr sz="2400" b="1">
                <a:latin typeface="Overpass"/>
                <a:ea typeface="Overpass"/>
                <a:cs typeface="Overpass"/>
                <a:sym typeface="Overpass"/>
              </a:defRPr>
            </a:lvl2pPr>
            <a:lvl3pPr lvl="2" algn="r" rtl="0">
              <a:spcBef>
                <a:spcPts val="0"/>
              </a:spcBef>
              <a:spcAft>
                <a:spcPts val="0"/>
              </a:spcAft>
              <a:buSzPts val="2400"/>
              <a:buFont typeface="Overpass"/>
              <a:buNone/>
              <a:defRPr sz="2400" b="1">
                <a:latin typeface="Overpass"/>
                <a:ea typeface="Overpass"/>
                <a:cs typeface="Overpass"/>
                <a:sym typeface="Overpass"/>
              </a:defRPr>
            </a:lvl3pPr>
            <a:lvl4pPr lvl="3" algn="r" rtl="0">
              <a:spcBef>
                <a:spcPts val="0"/>
              </a:spcBef>
              <a:spcAft>
                <a:spcPts val="0"/>
              </a:spcAft>
              <a:buSzPts val="2400"/>
              <a:buFont typeface="Overpass"/>
              <a:buNone/>
              <a:defRPr sz="2400" b="1">
                <a:latin typeface="Overpass"/>
                <a:ea typeface="Overpass"/>
                <a:cs typeface="Overpass"/>
                <a:sym typeface="Overpass"/>
              </a:defRPr>
            </a:lvl4pPr>
            <a:lvl5pPr lvl="4" algn="r" rtl="0">
              <a:spcBef>
                <a:spcPts val="0"/>
              </a:spcBef>
              <a:spcAft>
                <a:spcPts val="0"/>
              </a:spcAft>
              <a:buSzPts val="2400"/>
              <a:buFont typeface="Overpass"/>
              <a:buNone/>
              <a:defRPr sz="2400" b="1">
                <a:latin typeface="Overpass"/>
                <a:ea typeface="Overpass"/>
                <a:cs typeface="Overpass"/>
                <a:sym typeface="Overpass"/>
              </a:defRPr>
            </a:lvl5pPr>
            <a:lvl6pPr lvl="5" algn="r" rtl="0">
              <a:spcBef>
                <a:spcPts val="0"/>
              </a:spcBef>
              <a:spcAft>
                <a:spcPts val="0"/>
              </a:spcAft>
              <a:buSzPts val="2400"/>
              <a:buFont typeface="Overpass"/>
              <a:buNone/>
              <a:defRPr sz="2400" b="1">
                <a:latin typeface="Overpass"/>
                <a:ea typeface="Overpass"/>
                <a:cs typeface="Overpass"/>
                <a:sym typeface="Overpass"/>
              </a:defRPr>
            </a:lvl6pPr>
            <a:lvl7pPr lvl="6" algn="r" rtl="0">
              <a:spcBef>
                <a:spcPts val="0"/>
              </a:spcBef>
              <a:spcAft>
                <a:spcPts val="0"/>
              </a:spcAft>
              <a:buSzPts val="2400"/>
              <a:buFont typeface="Overpass"/>
              <a:buNone/>
              <a:defRPr sz="2400" b="1">
                <a:latin typeface="Overpass"/>
                <a:ea typeface="Overpass"/>
                <a:cs typeface="Overpass"/>
                <a:sym typeface="Overpass"/>
              </a:defRPr>
            </a:lvl7pPr>
            <a:lvl8pPr lvl="7" algn="r" rtl="0">
              <a:spcBef>
                <a:spcPts val="0"/>
              </a:spcBef>
              <a:spcAft>
                <a:spcPts val="0"/>
              </a:spcAft>
              <a:buSzPts val="2400"/>
              <a:buFont typeface="Overpass"/>
              <a:buNone/>
              <a:defRPr sz="2400" b="1">
                <a:latin typeface="Overpass"/>
                <a:ea typeface="Overpass"/>
                <a:cs typeface="Overpass"/>
                <a:sym typeface="Overpass"/>
              </a:defRPr>
            </a:lvl8pPr>
            <a:lvl9pPr lvl="8" algn="r" rtl="0">
              <a:spcBef>
                <a:spcPts val="0"/>
              </a:spcBef>
              <a:spcAft>
                <a:spcPts val="0"/>
              </a:spcAft>
              <a:buSzPts val="2400"/>
              <a:buFont typeface="Overpass"/>
              <a:buNone/>
              <a:defRPr sz="2400" b="1">
                <a:latin typeface="Overpass"/>
                <a:ea typeface="Overpass"/>
                <a:cs typeface="Overpass"/>
                <a:sym typeface="Overpass"/>
              </a:defRPr>
            </a:lvl9pPr>
          </a:lstStyle>
          <a:p>
            <a:r>
              <a:t>xx%</a:t>
            </a:r>
          </a:p>
        </p:txBody>
      </p:sp>
      <p:sp>
        <p:nvSpPr>
          <p:cNvPr id="91" name="Google Shape;91;p13"/>
          <p:cNvSpPr txBox="1">
            <a:spLocks noGrp="1"/>
          </p:cNvSpPr>
          <p:nvPr>
            <p:ph type="subTitle" idx="3"/>
          </p:nvPr>
        </p:nvSpPr>
        <p:spPr>
          <a:xfrm flipH="1">
            <a:off x="1782000" y="3802075"/>
            <a:ext cx="2739000" cy="78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r>
              <a:rPr lang="en-GB"/>
              <a:t>Click to edit Master subtitle style</a:t>
            </a:r>
            <a:endParaRPr/>
          </a:p>
        </p:txBody>
      </p:sp>
      <p:sp>
        <p:nvSpPr>
          <p:cNvPr id="92" name="Google Shape;92;p13"/>
          <p:cNvSpPr txBox="1">
            <a:spLocks noGrp="1"/>
          </p:cNvSpPr>
          <p:nvPr>
            <p:ph type="subTitle" idx="4"/>
          </p:nvPr>
        </p:nvSpPr>
        <p:spPr>
          <a:xfrm flipH="1">
            <a:off x="1781974" y="3213450"/>
            <a:ext cx="1712700" cy="69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Big Shoulders Text Black"/>
              <a:buNone/>
              <a:defRPr sz="2300">
                <a:solidFill>
                  <a:schemeClr val="dk1"/>
                </a:solidFill>
                <a:latin typeface="Bigshot One"/>
                <a:ea typeface="Bigshot One"/>
                <a:cs typeface="Bigshot One"/>
                <a:sym typeface="Bigshot One"/>
              </a:defRPr>
            </a:lvl1pPr>
            <a:lvl2pPr lvl="1"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2pPr>
            <a:lvl3pPr lvl="2"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3pPr>
            <a:lvl4pPr lvl="3"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4pPr>
            <a:lvl5pPr lvl="4"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5pPr>
            <a:lvl6pPr lvl="5"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6pPr>
            <a:lvl7pPr lvl="6"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7pPr>
            <a:lvl8pPr lvl="7"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8pPr>
            <a:lvl9pPr lvl="8"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9pPr>
          </a:lstStyle>
          <a:p>
            <a:r>
              <a:rPr lang="en-GB"/>
              <a:t>Click to edit Master subtitle style</a:t>
            </a:r>
            <a:endParaRPr/>
          </a:p>
        </p:txBody>
      </p:sp>
      <p:sp>
        <p:nvSpPr>
          <p:cNvPr id="93" name="Google Shape;93;p13"/>
          <p:cNvSpPr txBox="1">
            <a:spLocks noGrp="1"/>
          </p:cNvSpPr>
          <p:nvPr>
            <p:ph type="subTitle" idx="5"/>
          </p:nvPr>
        </p:nvSpPr>
        <p:spPr>
          <a:xfrm flipH="1">
            <a:off x="5613300" y="2172420"/>
            <a:ext cx="2667000" cy="76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r>
              <a:rPr lang="en-GB"/>
              <a:t>Click to edit Master subtitle style</a:t>
            </a:r>
            <a:endParaRPr/>
          </a:p>
        </p:txBody>
      </p:sp>
      <p:sp>
        <p:nvSpPr>
          <p:cNvPr id="94" name="Google Shape;94;p13"/>
          <p:cNvSpPr txBox="1">
            <a:spLocks noGrp="1"/>
          </p:cNvSpPr>
          <p:nvPr>
            <p:ph type="subTitle" idx="6"/>
          </p:nvPr>
        </p:nvSpPr>
        <p:spPr>
          <a:xfrm flipH="1">
            <a:off x="5613288" y="1583975"/>
            <a:ext cx="2068500" cy="69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Big Shoulders Text Black"/>
              <a:buNone/>
              <a:defRPr sz="2300">
                <a:solidFill>
                  <a:schemeClr val="dk1"/>
                </a:solidFill>
                <a:latin typeface="Bigshot One"/>
                <a:ea typeface="Bigshot One"/>
                <a:cs typeface="Bigshot One"/>
                <a:sym typeface="Bigshot One"/>
              </a:defRPr>
            </a:lvl1pPr>
            <a:lvl2pPr lvl="1"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2pPr>
            <a:lvl3pPr lvl="2"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3pPr>
            <a:lvl4pPr lvl="3"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4pPr>
            <a:lvl5pPr lvl="4"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5pPr>
            <a:lvl6pPr lvl="5"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6pPr>
            <a:lvl7pPr lvl="6"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7pPr>
            <a:lvl8pPr lvl="7"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8pPr>
            <a:lvl9pPr lvl="8"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9pPr>
          </a:lstStyle>
          <a:p>
            <a:r>
              <a:rPr lang="en-GB"/>
              <a:t>Click to edit Master subtitle style</a:t>
            </a:r>
            <a:endParaRPr/>
          </a:p>
        </p:txBody>
      </p:sp>
      <p:sp>
        <p:nvSpPr>
          <p:cNvPr id="95" name="Google Shape;95;p13"/>
          <p:cNvSpPr txBox="1">
            <a:spLocks noGrp="1"/>
          </p:cNvSpPr>
          <p:nvPr>
            <p:ph type="subTitle" idx="7"/>
          </p:nvPr>
        </p:nvSpPr>
        <p:spPr>
          <a:xfrm flipH="1">
            <a:off x="5613400" y="3802075"/>
            <a:ext cx="2667000" cy="78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r>
              <a:rPr lang="en-GB"/>
              <a:t>Click to edit Master subtitle style</a:t>
            </a:r>
            <a:endParaRPr/>
          </a:p>
        </p:txBody>
      </p:sp>
      <p:sp>
        <p:nvSpPr>
          <p:cNvPr id="96" name="Google Shape;96;p13"/>
          <p:cNvSpPr txBox="1">
            <a:spLocks noGrp="1"/>
          </p:cNvSpPr>
          <p:nvPr>
            <p:ph type="subTitle" idx="8"/>
          </p:nvPr>
        </p:nvSpPr>
        <p:spPr>
          <a:xfrm flipH="1">
            <a:off x="5613288" y="3213450"/>
            <a:ext cx="2068500" cy="69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Big Shoulders Text Black"/>
              <a:buNone/>
              <a:defRPr sz="2300">
                <a:solidFill>
                  <a:schemeClr val="dk1"/>
                </a:solidFill>
                <a:latin typeface="Bigshot One"/>
                <a:ea typeface="Bigshot One"/>
                <a:cs typeface="Bigshot One"/>
                <a:sym typeface="Bigshot One"/>
              </a:defRPr>
            </a:lvl1pPr>
            <a:lvl2pPr lvl="1"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2pPr>
            <a:lvl3pPr lvl="2"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3pPr>
            <a:lvl4pPr lvl="3"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4pPr>
            <a:lvl5pPr lvl="4"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5pPr>
            <a:lvl6pPr lvl="5"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6pPr>
            <a:lvl7pPr lvl="6"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7pPr>
            <a:lvl8pPr lvl="7"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8pPr>
            <a:lvl9pPr lvl="8"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9pPr>
          </a:lstStyle>
          <a:p>
            <a:r>
              <a:rPr lang="en-GB"/>
              <a:t>Click to edit Master subtitle style</a:t>
            </a:r>
            <a:endParaRPr/>
          </a:p>
        </p:txBody>
      </p:sp>
      <p:sp>
        <p:nvSpPr>
          <p:cNvPr id="97" name="Google Shape;97;p13"/>
          <p:cNvSpPr txBox="1">
            <a:spLocks noGrp="1"/>
          </p:cNvSpPr>
          <p:nvPr>
            <p:ph type="title" idx="9" hasCustomPrompt="1"/>
          </p:nvPr>
        </p:nvSpPr>
        <p:spPr>
          <a:xfrm>
            <a:off x="891421" y="3265794"/>
            <a:ext cx="757200" cy="470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900"/>
            </a:lvl1pPr>
            <a:lvl2pPr lvl="1" algn="r" rtl="0">
              <a:spcBef>
                <a:spcPts val="0"/>
              </a:spcBef>
              <a:spcAft>
                <a:spcPts val="0"/>
              </a:spcAft>
              <a:buSzPts val="2400"/>
              <a:buFont typeface="Overpass"/>
              <a:buNone/>
              <a:defRPr sz="2400" b="1">
                <a:latin typeface="Overpass"/>
                <a:ea typeface="Overpass"/>
                <a:cs typeface="Overpass"/>
                <a:sym typeface="Overpass"/>
              </a:defRPr>
            </a:lvl2pPr>
            <a:lvl3pPr lvl="2" algn="r" rtl="0">
              <a:spcBef>
                <a:spcPts val="0"/>
              </a:spcBef>
              <a:spcAft>
                <a:spcPts val="0"/>
              </a:spcAft>
              <a:buSzPts val="2400"/>
              <a:buFont typeface="Overpass"/>
              <a:buNone/>
              <a:defRPr sz="2400" b="1">
                <a:latin typeface="Overpass"/>
                <a:ea typeface="Overpass"/>
                <a:cs typeface="Overpass"/>
                <a:sym typeface="Overpass"/>
              </a:defRPr>
            </a:lvl3pPr>
            <a:lvl4pPr lvl="3" algn="r" rtl="0">
              <a:spcBef>
                <a:spcPts val="0"/>
              </a:spcBef>
              <a:spcAft>
                <a:spcPts val="0"/>
              </a:spcAft>
              <a:buSzPts val="2400"/>
              <a:buFont typeface="Overpass"/>
              <a:buNone/>
              <a:defRPr sz="2400" b="1">
                <a:latin typeface="Overpass"/>
                <a:ea typeface="Overpass"/>
                <a:cs typeface="Overpass"/>
                <a:sym typeface="Overpass"/>
              </a:defRPr>
            </a:lvl4pPr>
            <a:lvl5pPr lvl="4" algn="r" rtl="0">
              <a:spcBef>
                <a:spcPts val="0"/>
              </a:spcBef>
              <a:spcAft>
                <a:spcPts val="0"/>
              </a:spcAft>
              <a:buSzPts val="2400"/>
              <a:buFont typeface="Overpass"/>
              <a:buNone/>
              <a:defRPr sz="2400" b="1">
                <a:latin typeface="Overpass"/>
                <a:ea typeface="Overpass"/>
                <a:cs typeface="Overpass"/>
                <a:sym typeface="Overpass"/>
              </a:defRPr>
            </a:lvl5pPr>
            <a:lvl6pPr lvl="5" algn="r" rtl="0">
              <a:spcBef>
                <a:spcPts val="0"/>
              </a:spcBef>
              <a:spcAft>
                <a:spcPts val="0"/>
              </a:spcAft>
              <a:buSzPts val="2400"/>
              <a:buFont typeface="Overpass"/>
              <a:buNone/>
              <a:defRPr sz="2400" b="1">
                <a:latin typeface="Overpass"/>
                <a:ea typeface="Overpass"/>
                <a:cs typeface="Overpass"/>
                <a:sym typeface="Overpass"/>
              </a:defRPr>
            </a:lvl6pPr>
            <a:lvl7pPr lvl="6" algn="r" rtl="0">
              <a:spcBef>
                <a:spcPts val="0"/>
              </a:spcBef>
              <a:spcAft>
                <a:spcPts val="0"/>
              </a:spcAft>
              <a:buSzPts val="2400"/>
              <a:buFont typeface="Overpass"/>
              <a:buNone/>
              <a:defRPr sz="2400" b="1">
                <a:latin typeface="Overpass"/>
                <a:ea typeface="Overpass"/>
                <a:cs typeface="Overpass"/>
                <a:sym typeface="Overpass"/>
              </a:defRPr>
            </a:lvl7pPr>
            <a:lvl8pPr lvl="7" algn="r" rtl="0">
              <a:spcBef>
                <a:spcPts val="0"/>
              </a:spcBef>
              <a:spcAft>
                <a:spcPts val="0"/>
              </a:spcAft>
              <a:buSzPts val="2400"/>
              <a:buFont typeface="Overpass"/>
              <a:buNone/>
              <a:defRPr sz="2400" b="1">
                <a:latin typeface="Overpass"/>
                <a:ea typeface="Overpass"/>
                <a:cs typeface="Overpass"/>
                <a:sym typeface="Overpass"/>
              </a:defRPr>
            </a:lvl8pPr>
            <a:lvl9pPr lvl="8" algn="r" rtl="0">
              <a:spcBef>
                <a:spcPts val="0"/>
              </a:spcBef>
              <a:spcAft>
                <a:spcPts val="0"/>
              </a:spcAft>
              <a:buSzPts val="2400"/>
              <a:buFont typeface="Overpass"/>
              <a:buNone/>
              <a:defRPr sz="2400" b="1">
                <a:latin typeface="Overpass"/>
                <a:ea typeface="Overpass"/>
                <a:cs typeface="Overpass"/>
                <a:sym typeface="Overpass"/>
              </a:defRPr>
            </a:lvl9pPr>
          </a:lstStyle>
          <a:p>
            <a:r>
              <a:t>xx%</a:t>
            </a:r>
          </a:p>
        </p:txBody>
      </p:sp>
      <p:sp>
        <p:nvSpPr>
          <p:cNvPr id="98" name="Google Shape;98;p13"/>
          <p:cNvSpPr txBox="1">
            <a:spLocks noGrp="1"/>
          </p:cNvSpPr>
          <p:nvPr>
            <p:ph type="title" idx="13" hasCustomPrompt="1"/>
          </p:nvPr>
        </p:nvSpPr>
        <p:spPr>
          <a:xfrm>
            <a:off x="4741802" y="1642080"/>
            <a:ext cx="757200" cy="470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900"/>
            </a:lvl1pPr>
            <a:lvl2pPr lvl="1" algn="r" rtl="0">
              <a:spcBef>
                <a:spcPts val="0"/>
              </a:spcBef>
              <a:spcAft>
                <a:spcPts val="0"/>
              </a:spcAft>
              <a:buSzPts val="2400"/>
              <a:buFont typeface="Overpass"/>
              <a:buNone/>
              <a:defRPr sz="2400" b="1">
                <a:latin typeface="Overpass"/>
                <a:ea typeface="Overpass"/>
                <a:cs typeface="Overpass"/>
                <a:sym typeface="Overpass"/>
              </a:defRPr>
            </a:lvl2pPr>
            <a:lvl3pPr lvl="2" algn="r" rtl="0">
              <a:spcBef>
                <a:spcPts val="0"/>
              </a:spcBef>
              <a:spcAft>
                <a:spcPts val="0"/>
              </a:spcAft>
              <a:buSzPts val="2400"/>
              <a:buFont typeface="Overpass"/>
              <a:buNone/>
              <a:defRPr sz="2400" b="1">
                <a:latin typeface="Overpass"/>
                <a:ea typeface="Overpass"/>
                <a:cs typeface="Overpass"/>
                <a:sym typeface="Overpass"/>
              </a:defRPr>
            </a:lvl3pPr>
            <a:lvl4pPr lvl="3" algn="r" rtl="0">
              <a:spcBef>
                <a:spcPts val="0"/>
              </a:spcBef>
              <a:spcAft>
                <a:spcPts val="0"/>
              </a:spcAft>
              <a:buSzPts val="2400"/>
              <a:buFont typeface="Overpass"/>
              <a:buNone/>
              <a:defRPr sz="2400" b="1">
                <a:latin typeface="Overpass"/>
                <a:ea typeface="Overpass"/>
                <a:cs typeface="Overpass"/>
                <a:sym typeface="Overpass"/>
              </a:defRPr>
            </a:lvl4pPr>
            <a:lvl5pPr lvl="4" algn="r" rtl="0">
              <a:spcBef>
                <a:spcPts val="0"/>
              </a:spcBef>
              <a:spcAft>
                <a:spcPts val="0"/>
              </a:spcAft>
              <a:buSzPts val="2400"/>
              <a:buFont typeface="Overpass"/>
              <a:buNone/>
              <a:defRPr sz="2400" b="1">
                <a:latin typeface="Overpass"/>
                <a:ea typeface="Overpass"/>
                <a:cs typeface="Overpass"/>
                <a:sym typeface="Overpass"/>
              </a:defRPr>
            </a:lvl5pPr>
            <a:lvl6pPr lvl="5" algn="r" rtl="0">
              <a:spcBef>
                <a:spcPts val="0"/>
              </a:spcBef>
              <a:spcAft>
                <a:spcPts val="0"/>
              </a:spcAft>
              <a:buSzPts val="2400"/>
              <a:buFont typeface="Overpass"/>
              <a:buNone/>
              <a:defRPr sz="2400" b="1">
                <a:latin typeface="Overpass"/>
                <a:ea typeface="Overpass"/>
                <a:cs typeface="Overpass"/>
                <a:sym typeface="Overpass"/>
              </a:defRPr>
            </a:lvl6pPr>
            <a:lvl7pPr lvl="6" algn="r" rtl="0">
              <a:spcBef>
                <a:spcPts val="0"/>
              </a:spcBef>
              <a:spcAft>
                <a:spcPts val="0"/>
              </a:spcAft>
              <a:buSzPts val="2400"/>
              <a:buFont typeface="Overpass"/>
              <a:buNone/>
              <a:defRPr sz="2400" b="1">
                <a:latin typeface="Overpass"/>
                <a:ea typeface="Overpass"/>
                <a:cs typeface="Overpass"/>
                <a:sym typeface="Overpass"/>
              </a:defRPr>
            </a:lvl7pPr>
            <a:lvl8pPr lvl="7" algn="r" rtl="0">
              <a:spcBef>
                <a:spcPts val="0"/>
              </a:spcBef>
              <a:spcAft>
                <a:spcPts val="0"/>
              </a:spcAft>
              <a:buSzPts val="2400"/>
              <a:buFont typeface="Overpass"/>
              <a:buNone/>
              <a:defRPr sz="2400" b="1">
                <a:latin typeface="Overpass"/>
                <a:ea typeface="Overpass"/>
                <a:cs typeface="Overpass"/>
                <a:sym typeface="Overpass"/>
              </a:defRPr>
            </a:lvl8pPr>
            <a:lvl9pPr lvl="8" algn="r" rtl="0">
              <a:spcBef>
                <a:spcPts val="0"/>
              </a:spcBef>
              <a:spcAft>
                <a:spcPts val="0"/>
              </a:spcAft>
              <a:buSzPts val="2400"/>
              <a:buFont typeface="Overpass"/>
              <a:buNone/>
              <a:defRPr sz="2400" b="1">
                <a:latin typeface="Overpass"/>
                <a:ea typeface="Overpass"/>
                <a:cs typeface="Overpass"/>
                <a:sym typeface="Overpass"/>
              </a:defRPr>
            </a:lvl9pPr>
          </a:lstStyle>
          <a:p>
            <a:r>
              <a:t>xx%</a:t>
            </a:r>
          </a:p>
        </p:txBody>
      </p:sp>
      <p:sp>
        <p:nvSpPr>
          <p:cNvPr id="99" name="Google Shape;99;p13"/>
          <p:cNvSpPr txBox="1">
            <a:spLocks noGrp="1"/>
          </p:cNvSpPr>
          <p:nvPr>
            <p:ph type="title" idx="14" hasCustomPrompt="1"/>
          </p:nvPr>
        </p:nvSpPr>
        <p:spPr>
          <a:xfrm>
            <a:off x="4741802" y="3265794"/>
            <a:ext cx="757200" cy="470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900"/>
            </a:lvl1pPr>
            <a:lvl2pPr lvl="1" algn="r" rtl="0">
              <a:spcBef>
                <a:spcPts val="0"/>
              </a:spcBef>
              <a:spcAft>
                <a:spcPts val="0"/>
              </a:spcAft>
              <a:buSzPts val="2400"/>
              <a:buFont typeface="Overpass"/>
              <a:buNone/>
              <a:defRPr sz="2400" b="1">
                <a:latin typeface="Overpass"/>
                <a:ea typeface="Overpass"/>
                <a:cs typeface="Overpass"/>
                <a:sym typeface="Overpass"/>
              </a:defRPr>
            </a:lvl2pPr>
            <a:lvl3pPr lvl="2" algn="r" rtl="0">
              <a:spcBef>
                <a:spcPts val="0"/>
              </a:spcBef>
              <a:spcAft>
                <a:spcPts val="0"/>
              </a:spcAft>
              <a:buSzPts val="2400"/>
              <a:buFont typeface="Overpass"/>
              <a:buNone/>
              <a:defRPr sz="2400" b="1">
                <a:latin typeface="Overpass"/>
                <a:ea typeface="Overpass"/>
                <a:cs typeface="Overpass"/>
                <a:sym typeface="Overpass"/>
              </a:defRPr>
            </a:lvl3pPr>
            <a:lvl4pPr lvl="3" algn="r" rtl="0">
              <a:spcBef>
                <a:spcPts val="0"/>
              </a:spcBef>
              <a:spcAft>
                <a:spcPts val="0"/>
              </a:spcAft>
              <a:buSzPts val="2400"/>
              <a:buFont typeface="Overpass"/>
              <a:buNone/>
              <a:defRPr sz="2400" b="1">
                <a:latin typeface="Overpass"/>
                <a:ea typeface="Overpass"/>
                <a:cs typeface="Overpass"/>
                <a:sym typeface="Overpass"/>
              </a:defRPr>
            </a:lvl4pPr>
            <a:lvl5pPr lvl="4" algn="r" rtl="0">
              <a:spcBef>
                <a:spcPts val="0"/>
              </a:spcBef>
              <a:spcAft>
                <a:spcPts val="0"/>
              </a:spcAft>
              <a:buSzPts val="2400"/>
              <a:buFont typeface="Overpass"/>
              <a:buNone/>
              <a:defRPr sz="2400" b="1">
                <a:latin typeface="Overpass"/>
                <a:ea typeface="Overpass"/>
                <a:cs typeface="Overpass"/>
                <a:sym typeface="Overpass"/>
              </a:defRPr>
            </a:lvl5pPr>
            <a:lvl6pPr lvl="5" algn="r" rtl="0">
              <a:spcBef>
                <a:spcPts val="0"/>
              </a:spcBef>
              <a:spcAft>
                <a:spcPts val="0"/>
              </a:spcAft>
              <a:buSzPts val="2400"/>
              <a:buFont typeface="Overpass"/>
              <a:buNone/>
              <a:defRPr sz="2400" b="1">
                <a:latin typeface="Overpass"/>
                <a:ea typeface="Overpass"/>
                <a:cs typeface="Overpass"/>
                <a:sym typeface="Overpass"/>
              </a:defRPr>
            </a:lvl6pPr>
            <a:lvl7pPr lvl="6" algn="r" rtl="0">
              <a:spcBef>
                <a:spcPts val="0"/>
              </a:spcBef>
              <a:spcAft>
                <a:spcPts val="0"/>
              </a:spcAft>
              <a:buSzPts val="2400"/>
              <a:buFont typeface="Overpass"/>
              <a:buNone/>
              <a:defRPr sz="2400" b="1">
                <a:latin typeface="Overpass"/>
                <a:ea typeface="Overpass"/>
                <a:cs typeface="Overpass"/>
                <a:sym typeface="Overpass"/>
              </a:defRPr>
            </a:lvl7pPr>
            <a:lvl8pPr lvl="7" algn="r" rtl="0">
              <a:spcBef>
                <a:spcPts val="0"/>
              </a:spcBef>
              <a:spcAft>
                <a:spcPts val="0"/>
              </a:spcAft>
              <a:buSzPts val="2400"/>
              <a:buFont typeface="Overpass"/>
              <a:buNone/>
              <a:defRPr sz="2400" b="1">
                <a:latin typeface="Overpass"/>
                <a:ea typeface="Overpass"/>
                <a:cs typeface="Overpass"/>
                <a:sym typeface="Overpass"/>
              </a:defRPr>
            </a:lvl8pPr>
            <a:lvl9pPr lvl="8" algn="r" rtl="0">
              <a:spcBef>
                <a:spcPts val="0"/>
              </a:spcBef>
              <a:spcAft>
                <a:spcPts val="0"/>
              </a:spcAft>
              <a:buSzPts val="2400"/>
              <a:buFont typeface="Overpass"/>
              <a:buNone/>
              <a:defRPr sz="2400" b="1">
                <a:latin typeface="Overpass"/>
                <a:ea typeface="Overpass"/>
                <a:cs typeface="Overpass"/>
                <a:sym typeface="Overpass"/>
              </a:defRPr>
            </a:lvl9pPr>
          </a:lstStyle>
          <a:p>
            <a:r>
              <a:t>xx%</a:t>
            </a:r>
          </a:p>
        </p:txBody>
      </p:sp>
      <p:sp>
        <p:nvSpPr>
          <p:cNvPr id="100" name="Google Shape;100;p13"/>
          <p:cNvSpPr txBox="1">
            <a:spLocks noGrp="1"/>
          </p:cNvSpPr>
          <p:nvPr>
            <p:ph type="title" idx="15"/>
          </p:nvPr>
        </p:nvSpPr>
        <p:spPr>
          <a:xfrm>
            <a:off x="720000" y="539400"/>
            <a:ext cx="770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cxnSp>
        <p:nvCxnSpPr>
          <p:cNvPr id="101" name="Google Shape;101;p13"/>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33"/>
        <p:cNvGrpSpPr/>
        <p:nvPr/>
      </p:nvGrpSpPr>
      <p:grpSpPr>
        <a:xfrm>
          <a:off x="0" y="0"/>
          <a:ext cx="0" cy="0"/>
          <a:chOff x="0" y="0"/>
          <a:chExt cx="0" cy="0"/>
        </a:xfrm>
      </p:grpSpPr>
      <p:pic>
        <p:nvPicPr>
          <p:cNvPr id="134" name="Google Shape;134;p18"/>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135" name="Google Shape;135;p18"/>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136" name="Google Shape;136;p18"/>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sp>
        <p:nvSpPr>
          <p:cNvPr id="137" name="Google Shape;137;p18"/>
          <p:cNvSpPr txBox="1">
            <a:spLocks noGrp="1"/>
          </p:cNvSpPr>
          <p:nvPr>
            <p:ph type="title"/>
          </p:nvPr>
        </p:nvSpPr>
        <p:spPr>
          <a:xfrm>
            <a:off x="720000" y="1369188"/>
            <a:ext cx="2646900" cy="10803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GB"/>
              <a:t>Click to edit Master title style</a:t>
            </a:r>
            <a:endParaRPr/>
          </a:p>
        </p:txBody>
      </p:sp>
      <p:sp>
        <p:nvSpPr>
          <p:cNvPr id="138" name="Google Shape;138;p18"/>
          <p:cNvSpPr txBox="1">
            <a:spLocks noGrp="1"/>
          </p:cNvSpPr>
          <p:nvPr>
            <p:ph type="subTitle" idx="1"/>
          </p:nvPr>
        </p:nvSpPr>
        <p:spPr>
          <a:xfrm>
            <a:off x="720000" y="2544063"/>
            <a:ext cx="2646900" cy="108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GB"/>
              <a:t>Click to edit Master subtitle style</a:t>
            </a:r>
            <a:endParaRPr/>
          </a:p>
        </p:txBody>
      </p:sp>
      <p:cxnSp>
        <p:nvCxnSpPr>
          <p:cNvPr id="139" name="Google Shape;139;p18"/>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30"/>
        <p:cNvGrpSpPr/>
        <p:nvPr/>
      </p:nvGrpSpPr>
      <p:grpSpPr>
        <a:xfrm>
          <a:off x="0" y="0"/>
          <a:ext cx="0" cy="0"/>
          <a:chOff x="0" y="0"/>
          <a:chExt cx="0" cy="0"/>
        </a:xfrm>
      </p:grpSpPr>
      <p:pic>
        <p:nvPicPr>
          <p:cNvPr id="231" name="Google Shape;231;p27"/>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232" name="Google Shape;232;p27"/>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233" name="Google Shape;233;p27"/>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cxnSp>
        <p:nvCxnSpPr>
          <p:cNvPr id="234" name="Google Shape;234;p27"/>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Bigshot One"/>
              <a:buNone/>
              <a:defRPr sz="3500">
                <a:solidFill>
                  <a:schemeClr val="dk1"/>
                </a:solidFill>
                <a:latin typeface="Bigshot One"/>
                <a:ea typeface="Bigshot One"/>
                <a:cs typeface="Bigshot One"/>
                <a:sym typeface="Bigshot One"/>
              </a:defRPr>
            </a:lvl1pPr>
            <a:lvl2pPr lvl="1"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2pPr>
            <a:lvl3pPr lvl="2"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3pPr>
            <a:lvl4pPr lvl="3"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4pPr>
            <a:lvl5pPr lvl="4"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5pPr>
            <a:lvl6pPr lvl="5"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6pPr>
            <a:lvl7pPr lvl="6"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7pPr>
            <a:lvl8pPr lvl="7"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8pPr>
            <a:lvl9pPr lvl="8"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alibri"/>
              <a:buChar char="●"/>
              <a:defRPr>
                <a:solidFill>
                  <a:schemeClr val="dk1"/>
                </a:solidFill>
                <a:latin typeface="Calibri"/>
                <a:ea typeface="Calibri"/>
                <a:cs typeface="Calibri"/>
                <a:sym typeface="Calibri"/>
              </a:defRPr>
            </a:lvl1pPr>
            <a:lvl2pPr marL="914400" lvl="1"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2pPr>
            <a:lvl3pPr marL="1371600" lvl="2"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3pPr>
            <a:lvl4pPr marL="1828800" lvl="3"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4pPr>
            <a:lvl5pPr marL="2286000" lvl="4"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5pPr>
            <a:lvl6pPr marL="2743200" lvl="5"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6pPr>
            <a:lvl7pPr marL="3200400" lvl="6"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7pPr>
            <a:lvl8pPr marL="3657600" lvl="7"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8pPr>
            <a:lvl9pPr marL="4114800" lvl="8" indent="-317500">
              <a:lnSpc>
                <a:spcPct val="115000"/>
              </a:lnSpc>
              <a:spcBef>
                <a:spcPts val="1600"/>
              </a:spcBef>
              <a:spcAft>
                <a:spcPts val="1600"/>
              </a:spcAft>
              <a:buClr>
                <a:schemeClr val="dk1"/>
              </a:buClr>
              <a:buSzPts val="1400"/>
              <a:buFont typeface="Calibri"/>
              <a:buChar char="■"/>
              <a:defRPr>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58" r:id="rId3"/>
    <p:sldLayoutId id="2147483659" r:id="rId4"/>
    <p:sldLayoutId id="2147483664" r:id="rId5"/>
    <p:sldLayoutId id="2147483673" r:id="rId6"/>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6" name="Google Shape;246;p31"/>
          <p:cNvSpPr txBox="1">
            <a:spLocks noGrp="1"/>
          </p:cNvSpPr>
          <p:nvPr>
            <p:ph type="ctrTitle"/>
          </p:nvPr>
        </p:nvSpPr>
        <p:spPr>
          <a:xfrm>
            <a:off x="223242" y="763691"/>
            <a:ext cx="7021408" cy="269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DELE</a:t>
            </a:r>
            <a:br>
              <a:rPr lang="en" dirty="0"/>
            </a:br>
            <a:r>
              <a:rPr lang="en" dirty="0"/>
              <a:t>Reinforcement</a:t>
            </a:r>
            <a:br>
              <a:rPr lang="en" dirty="0"/>
            </a:br>
            <a:r>
              <a:rPr lang="en" dirty="0"/>
              <a:t>Learning</a:t>
            </a:r>
            <a:endParaRPr dirty="0"/>
          </a:p>
        </p:txBody>
      </p:sp>
      <p:sp>
        <p:nvSpPr>
          <p:cNvPr id="247" name="Google Shape;247;p31"/>
          <p:cNvSpPr txBox="1">
            <a:spLocks noGrp="1"/>
          </p:cNvSpPr>
          <p:nvPr>
            <p:ph type="subTitle" idx="1"/>
          </p:nvPr>
        </p:nvSpPr>
        <p:spPr>
          <a:xfrm>
            <a:off x="223242" y="3576640"/>
            <a:ext cx="2973000" cy="92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P2100803</a:t>
            </a:r>
          </a:p>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Haja Amir Rahman</a:t>
            </a:r>
          </a:p>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P2112646</a:t>
            </a:r>
          </a:p>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Justin Wong Juin Hng</a:t>
            </a:r>
            <a:endParaRPr dirty="0">
              <a:latin typeface="Times New Roman" panose="02020603050405020304" pitchFamily="18" charset="0"/>
              <a:cs typeface="Times New Roman" panose="02020603050405020304" pitchFamily="18" charset="0"/>
            </a:endParaRPr>
          </a:p>
        </p:txBody>
      </p:sp>
      <p:sp>
        <p:nvSpPr>
          <p:cNvPr id="248" name="Google Shape;248;p31"/>
          <p:cNvSpPr/>
          <p:nvPr/>
        </p:nvSpPr>
        <p:spPr>
          <a:xfrm>
            <a:off x="6510915" y="1286005"/>
            <a:ext cx="941100" cy="228825"/>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7747965" y="1756955"/>
            <a:ext cx="679875" cy="232650"/>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6682928" y="2580568"/>
            <a:ext cx="851375" cy="283900"/>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8292661" y="1452505"/>
            <a:ext cx="62100" cy="62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7287251" y="2267351"/>
            <a:ext cx="75000" cy="753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7491703" y="2400443"/>
            <a:ext cx="42600" cy="42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55" name="Google Shape;255;p31"/>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grpSp>
        <p:nvGrpSpPr>
          <p:cNvPr id="256" name="Google Shape;256;p31"/>
          <p:cNvGrpSpPr/>
          <p:nvPr/>
        </p:nvGrpSpPr>
        <p:grpSpPr>
          <a:xfrm>
            <a:off x="4887442" y="162470"/>
            <a:ext cx="764096" cy="175985"/>
            <a:chOff x="4917734" y="191707"/>
            <a:chExt cx="764096" cy="175985"/>
          </a:xfrm>
        </p:grpSpPr>
        <p:grpSp>
          <p:nvGrpSpPr>
            <p:cNvPr id="257" name="Google Shape;257;p31"/>
            <p:cNvGrpSpPr/>
            <p:nvPr/>
          </p:nvGrpSpPr>
          <p:grpSpPr>
            <a:xfrm>
              <a:off x="4917734" y="191707"/>
              <a:ext cx="175994" cy="175985"/>
              <a:chOff x="266768" y="1721375"/>
              <a:chExt cx="397907" cy="397887"/>
            </a:xfrm>
          </p:grpSpPr>
          <p:sp>
            <p:nvSpPr>
              <p:cNvPr id="258" name="Google Shape;258;p3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31"/>
            <p:cNvGrpSpPr/>
            <p:nvPr/>
          </p:nvGrpSpPr>
          <p:grpSpPr>
            <a:xfrm>
              <a:off x="5211543" y="191707"/>
              <a:ext cx="175976" cy="175985"/>
              <a:chOff x="864491" y="1723250"/>
              <a:chExt cx="397866" cy="397887"/>
            </a:xfrm>
          </p:grpSpPr>
          <p:sp>
            <p:nvSpPr>
              <p:cNvPr id="261" name="Google Shape;261;p3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31"/>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30" name="Google Shape;630;p45"/>
          <p:cNvSpPr/>
          <p:nvPr/>
        </p:nvSpPr>
        <p:spPr>
          <a:xfrm>
            <a:off x="138749" y="1181100"/>
            <a:ext cx="4466590" cy="303276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TextBox 10">
            <a:extLst>
              <a:ext uri="{FF2B5EF4-FFF2-40B4-BE49-F238E27FC236}">
                <a16:creationId xmlns:a16="http://schemas.microsoft.com/office/drawing/2014/main" id="{E8E33C0E-2625-4EBB-2605-65675D99E95D}"/>
              </a:ext>
            </a:extLst>
          </p:cNvPr>
          <p:cNvSpPr txBox="1"/>
          <p:nvPr/>
        </p:nvSpPr>
        <p:spPr>
          <a:xfrm>
            <a:off x="4677410" y="75158"/>
            <a:ext cx="4466590" cy="4893647"/>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Hyperparameter Tuned Model</a:t>
            </a:r>
          </a:p>
          <a:p>
            <a:endParaRPr lang="en-US" sz="1200" b="1" dirty="0">
              <a:latin typeface="Times New Roman" panose="02020603050405020304" pitchFamily="18" charset="0"/>
              <a:cs typeface="Times New Roman" panose="02020603050405020304" pitchFamily="18" charset="0"/>
            </a:endParaRPr>
          </a:p>
          <a:p>
            <a:r>
              <a:rPr lang="en-US" sz="1200" b="1" dirty="0">
                <a:latin typeface="Times New Roman" panose="02020603050405020304" pitchFamily="18" charset="0"/>
                <a:cs typeface="Times New Roman" panose="02020603050405020304" pitchFamily="18" charset="0"/>
              </a:rPr>
              <a:t>Architecture Overhaul:</a:t>
            </a:r>
          </a:p>
          <a:p>
            <a:r>
              <a:rPr lang="en-US" sz="1200" dirty="0">
                <a:latin typeface="Times New Roman" panose="02020603050405020304" pitchFamily="18" charset="0"/>
                <a:cs typeface="Times New Roman" panose="02020603050405020304" pitchFamily="18" charset="0"/>
              </a:rPr>
              <a:t>From:</a:t>
            </a:r>
          </a:p>
          <a:p>
            <a:r>
              <a:rPr lang="en-US" sz="1200" dirty="0">
                <a:latin typeface="Times New Roman" panose="02020603050405020304" pitchFamily="18" charset="0"/>
                <a:cs typeface="Times New Roman" panose="02020603050405020304" pitchFamily="18" charset="0"/>
              </a:rPr>
              <a:t>  (fc1): Linear(</a:t>
            </a:r>
            <a:r>
              <a:rPr lang="en-US" sz="1200" dirty="0" err="1">
                <a:latin typeface="Times New Roman" panose="02020603050405020304" pitchFamily="18" charset="0"/>
                <a:cs typeface="Times New Roman" panose="02020603050405020304" pitchFamily="18" charset="0"/>
              </a:rPr>
              <a:t>in_features</a:t>
            </a:r>
            <a:r>
              <a:rPr lang="en-US" sz="1200" dirty="0">
                <a:latin typeface="Times New Roman" panose="02020603050405020304" pitchFamily="18" charset="0"/>
                <a:cs typeface="Times New Roman" panose="02020603050405020304" pitchFamily="18" charset="0"/>
              </a:rPr>
              <a:t>=</a:t>
            </a:r>
            <a:r>
              <a:rPr lang="en-US" sz="1200" dirty="0" err="1">
                <a:latin typeface="Times New Roman" panose="02020603050405020304" pitchFamily="18" charset="0"/>
                <a:cs typeface="Times New Roman" panose="02020603050405020304" pitchFamily="18" charset="0"/>
              </a:rPr>
              <a:t>state_size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out_features</a:t>
            </a:r>
            <a:r>
              <a:rPr lang="en-US" sz="1200" dirty="0">
                <a:latin typeface="Times New Roman" panose="02020603050405020304" pitchFamily="18" charset="0"/>
                <a:cs typeface="Times New Roman" panose="02020603050405020304" pitchFamily="18" charset="0"/>
              </a:rPr>
              <a:t>= 64, bias=True)</a:t>
            </a:r>
          </a:p>
          <a:p>
            <a:r>
              <a:rPr lang="en-US" sz="1200" dirty="0">
                <a:latin typeface="Times New Roman" panose="02020603050405020304" pitchFamily="18" charset="0"/>
                <a:cs typeface="Times New Roman" panose="02020603050405020304" pitchFamily="18" charset="0"/>
              </a:rPr>
              <a:t>  (fc2): Linear(</a:t>
            </a:r>
            <a:r>
              <a:rPr lang="en-US" sz="1200" dirty="0" err="1">
                <a:latin typeface="Times New Roman" panose="02020603050405020304" pitchFamily="18" charset="0"/>
                <a:cs typeface="Times New Roman" panose="02020603050405020304" pitchFamily="18" charset="0"/>
              </a:rPr>
              <a:t>in_features</a:t>
            </a:r>
            <a:r>
              <a:rPr lang="en-US" sz="1200" dirty="0">
                <a:latin typeface="Times New Roman" panose="02020603050405020304" pitchFamily="18" charset="0"/>
                <a:cs typeface="Times New Roman" panose="02020603050405020304" pitchFamily="18" charset="0"/>
              </a:rPr>
              <a:t>= 64, </a:t>
            </a:r>
            <a:r>
              <a:rPr lang="en-US" sz="1200" dirty="0" err="1">
                <a:latin typeface="Times New Roman" panose="02020603050405020304" pitchFamily="18" charset="0"/>
                <a:cs typeface="Times New Roman" panose="02020603050405020304" pitchFamily="18" charset="0"/>
              </a:rPr>
              <a:t>out_features</a:t>
            </a:r>
            <a:r>
              <a:rPr lang="en-US" sz="1200" dirty="0">
                <a:latin typeface="Times New Roman" panose="02020603050405020304" pitchFamily="18" charset="0"/>
                <a:cs typeface="Times New Roman" panose="02020603050405020304" pitchFamily="18" charset="0"/>
              </a:rPr>
              <a:t>=64, bias=True)</a:t>
            </a:r>
          </a:p>
          <a:p>
            <a:r>
              <a:rPr lang="en-US" sz="1200" dirty="0">
                <a:latin typeface="Times New Roman" panose="02020603050405020304" pitchFamily="18" charset="0"/>
                <a:cs typeface="Times New Roman" panose="02020603050405020304" pitchFamily="18" charset="0"/>
              </a:rPr>
              <a:t>  (fc3): Linear(</a:t>
            </a:r>
            <a:r>
              <a:rPr lang="en-US" sz="1200" dirty="0" err="1">
                <a:latin typeface="Times New Roman" panose="02020603050405020304" pitchFamily="18" charset="0"/>
                <a:cs typeface="Times New Roman" panose="02020603050405020304" pitchFamily="18" charset="0"/>
              </a:rPr>
              <a:t>in_features</a:t>
            </a:r>
            <a:r>
              <a:rPr lang="en-US" sz="1200" dirty="0">
                <a:latin typeface="Times New Roman" panose="02020603050405020304" pitchFamily="18" charset="0"/>
                <a:cs typeface="Times New Roman" panose="02020603050405020304" pitchFamily="18" charset="0"/>
              </a:rPr>
              <a:t>= 64, </a:t>
            </a:r>
            <a:r>
              <a:rPr lang="en-US" sz="1200" dirty="0" err="1">
                <a:latin typeface="Times New Roman" panose="02020603050405020304" pitchFamily="18" charset="0"/>
                <a:cs typeface="Times New Roman" panose="02020603050405020304" pitchFamily="18" charset="0"/>
              </a:rPr>
              <a:t>out_features</a:t>
            </a:r>
            <a:r>
              <a:rPr lang="en-US" sz="1200" dirty="0">
                <a:latin typeface="Times New Roman" panose="02020603050405020304" pitchFamily="18" charset="0"/>
                <a:cs typeface="Times New Roman" panose="02020603050405020304" pitchFamily="18" charset="0"/>
              </a:rPr>
              <a:t>=</a:t>
            </a:r>
            <a:r>
              <a:rPr lang="en-US" sz="1200" dirty="0" err="1">
                <a:latin typeface="Times New Roman" panose="02020603050405020304" pitchFamily="18" charset="0"/>
                <a:cs typeface="Times New Roman" panose="02020603050405020304" pitchFamily="18" charset="0"/>
              </a:rPr>
              <a:t>action_size,bias</a:t>
            </a:r>
            <a:r>
              <a:rPr lang="en-US" sz="1200" dirty="0">
                <a:latin typeface="Times New Roman" panose="02020603050405020304" pitchFamily="18" charset="0"/>
                <a:cs typeface="Times New Roman" panose="02020603050405020304" pitchFamily="18" charset="0"/>
              </a:rPr>
              <a:t>=True)</a:t>
            </a:r>
          </a:p>
          <a:p>
            <a:r>
              <a:rPr lang="en-US" sz="1200" dirty="0">
                <a:latin typeface="Times New Roman" panose="02020603050405020304" pitchFamily="18" charset="0"/>
                <a:cs typeface="Times New Roman" panose="02020603050405020304" pitchFamily="18" charset="0"/>
              </a:rPr>
              <a:t>To:</a:t>
            </a:r>
          </a:p>
          <a:p>
            <a:r>
              <a:rPr lang="en-US" sz="1200" dirty="0">
                <a:latin typeface="Times New Roman" panose="02020603050405020304" pitchFamily="18" charset="0"/>
                <a:cs typeface="Times New Roman" panose="02020603050405020304" pitchFamily="18" charset="0"/>
              </a:rPr>
              <a:t>  (fc1): Linear(</a:t>
            </a:r>
            <a:r>
              <a:rPr lang="en-US" sz="1200" dirty="0" err="1">
                <a:latin typeface="Times New Roman" panose="02020603050405020304" pitchFamily="18" charset="0"/>
                <a:cs typeface="Times New Roman" panose="02020603050405020304" pitchFamily="18" charset="0"/>
              </a:rPr>
              <a:t>in_features</a:t>
            </a:r>
            <a:r>
              <a:rPr lang="en-US" sz="1200" dirty="0">
                <a:latin typeface="Times New Roman" panose="02020603050405020304" pitchFamily="18" charset="0"/>
                <a:cs typeface="Times New Roman" panose="02020603050405020304" pitchFamily="18" charset="0"/>
              </a:rPr>
              <a:t>=</a:t>
            </a:r>
            <a:r>
              <a:rPr lang="en-US" sz="1200" dirty="0" err="1">
                <a:latin typeface="Times New Roman" panose="02020603050405020304" pitchFamily="18" charset="0"/>
                <a:cs typeface="Times New Roman" panose="02020603050405020304" pitchFamily="18" charset="0"/>
              </a:rPr>
              <a:t>state_size</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out_features</a:t>
            </a:r>
            <a:r>
              <a:rPr lang="en-US" sz="1200" dirty="0">
                <a:latin typeface="Times New Roman" panose="02020603050405020304" pitchFamily="18" charset="0"/>
                <a:cs typeface="Times New Roman" panose="02020603050405020304" pitchFamily="18" charset="0"/>
              </a:rPr>
              <a:t>=16, bias=True)</a:t>
            </a:r>
          </a:p>
          <a:p>
            <a:r>
              <a:rPr lang="en-US" sz="1200" dirty="0">
                <a:latin typeface="Times New Roman" panose="02020603050405020304" pitchFamily="18" charset="0"/>
                <a:cs typeface="Times New Roman" panose="02020603050405020304" pitchFamily="18" charset="0"/>
              </a:rPr>
              <a:t>  (fc2): Linear(</a:t>
            </a:r>
            <a:r>
              <a:rPr lang="en-US" sz="1200" dirty="0" err="1">
                <a:latin typeface="Times New Roman" panose="02020603050405020304" pitchFamily="18" charset="0"/>
                <a:cs typeface="Times New Roman" panose="02020603050405020304" pitchFamily="18" charset="0"/>
              </a:rPr>
              <a:t>in_features</a:t>
            </a:r>
            <a:r>
              <a:rPr lang="en-US" sz="1200" dirty="0">
                <a:latin typeface="Times New Roman" panose="02020603050405020304" pitchFamily="18" charset="0"/>
                <a:cs typeface="Times New Roman" panose="02020603050405020304" pitchFamily="18" charset="0"/>
              </a:rPr>
              <a:t>=16, </a:t>
            </a:r>
            <a:r>
              <a:rPr lang="en-US" sz="1200" dirty="0" err="1">
                <a:latin typeface="Times New Roman" panose="02020603050405020304" pitchFamily="18" charset="0"/>
                <a:cs typeface="Times New Roman" panose="02020603050405020304" pitchFamily="18" charset="0"/>
              </a:rPr>
              <a:t>out_features</a:t>
            </a:r>
            <a:r>
              <a:rPr lang="en-US" sz="1200" dirty="0">
                <a:latin typeface="Times New Roman" panose="02020603050405020304" pitchFamily="18" charset="0"/>
                <a:cs typeface="Times New Roman" panose="02020603050405020304" pitchFamily="18" charset="0"/>
              </a:rPr>
              <a:t>=32, bias=True)</a:t>
            </a:r>
          </a:p>
          <a:p>
            <a:r>
              <a:rPr lang="en-US" sz="1200" dirty="0">
                <a:latin typeface="Times New Roman" panose="02020603050405020304" pitchFamily="18" charset="0"/>
                <a:cs typeface="Times New Roman" panose="02020603050405020304" pitchFamily="18" charset="0"/>
              </a:rPr>
              <a:t>  (fc3): Linear(</a:t>
            </a:r>
            <a:r>
              <a:rPr lang="en-US" sz="1200" dirty="0" err="1">
                <a:latin typeface="Times New Roman" panose="02020603050405020304" pitchFamily="18" charset="0"/>
                <a:cs typeface="Times New Roman" panose="02020603050405020304" pitchFamily="18" charset="0"/>
              </a:rPr>
              <a:t>in_features</a:t>
            </a:r>
            <a:r>
              <a:rPr lang="en-US" sz="1200" dirty="0">
                <a:latin typeface="Times New Roman" panose="02020603050405020304" pitchFamily="18" charset="0"/>
                <a:cs typeface="Times New Roman" panose="02020603050405020304" pitchFamily="18" charset="0"/>
              </a:rPr>
              <a:t>=32, </a:t>
            </a:r>
            <a:r>
              <a:rPr lang="en-US" sz="1200" dirty="0" err="1">
                <a:latin typeface="Times New Roman" panose="02020603050405020304" pitchFamily="18" charset="0"/>
                <a:cs typeface="Times New Roman" panose="02020603050405020304" pitchFamily="18" charset="0"/>
              </a:rPr>
              <a:t>out_features</a:t>
            </a:r>
            <a:r>
              <a:rPr lang="en-US" sz="1200" dirty="0">
                <a:latin typeface="Times New Roman" panose="02020603050405020304" pitchFamily="18" charset="0"/>
                <a:cs typeface="Times New Roman" panose="02020603050405020304" pitchFamily="18" charset="0"/>
              </a:rPr>
              <a:t>=64, bias=True)</a:t>
            </a:r>
          </a:p>
          <a:p>
            <a:r>
              <a:rPr lang="en-US" sz="1200" dirty="0">
                <a:latin typeface="Times New Roman" panose="02020603050405020304" pitchFamily="18" charset="0"/>
                <a:cs typeface="Times New Roman" panose="02020603050405020304" pitchFamily="18" charset="0"/>
              </a:rPr>
              <a:t>  (fc4): Linear(</a:t>
            </a:r>
            <a:r>
              <a:rPr lang="en-US" sz="1200" dirty="0" err="1">
                <a:latin typeface="Times New Roman" panose="02020603050405020304" pitchFamily="18" charset="0"/>
                <a:cs typeface="Times New Roman" panose="02020603050405020304" pitchFamily="18" charset="0"/>
              </a:rPr>
              <a:t>in_features</a:t>
            </a:r>
            <a:r>
              <a:rPr lang="en-US" sz="1200" dirty="0">
                <a:latin typeface="Times New Roman" panose="02020603050405020304" pitchFamily="18" charset="0"/>
                <a:cs typeface="Times New Roman" panose="02020603050405020304" pitchFamily="18" charset="0"/>
              </a:rPr>
              <a:t>=64, </a:t>
            </a:r>
            <a:r>
              <a:rPr lang="en-US" sz="1200" dirty="0" err="1">
                <a:latin typeface="Times New Roman" panose="02020603050405020304" pitchFamily="18" charset="0"/>
                <a:cs typeface="Times New Roman" panose="02020603050405020304" pitchFamily="18" charset="0"/>
              </a:rPr>
              <a:t>out_features</a:t>
            </a:r>
            <a:r>
              <a:rPr lang="en-US" sz="1200" dirty="0">
                <a:latin typeface="Times New Roman" panose="02020603050405020304" pitchFamily="18" charset="0"/>
                <a:cs typeface="Times New Roman" panose="02020603050405020304" pitchFamily="18" charset="0"/>
              </a:rPr>
              <a:t>=128, bias=True)</a:t>
            </a:r>
          </a:p>
          <a:p>
            <a:r>
              <a:rPr lang="en-US" sz="1200" dirty="0">
                <a:latin typeface="Times New Roman" panose="02020603050405020304" pitchFamily="18" charset="0"/>
                <a:cs typeface="Times New Roman" panose="02020603050405020304" pitchFamily="18" charset="0"/>
              </a:rPr>
              <a:t>  (fc5): Linear(</a:t>
            </a:r>
            <a:r>
              <a:rPr lang="en-US" sz="1200" dirty="0" err="1">
                <a:latin typeface="Times New Roman" panose="02020603050405020304" pitchFamily="18" charset="0"/>
                <a:cs typeface="Times New Roman" panose="02020603050405020304" pitchFamily="18" charset="0"/>
              </a:rPr>
              <a:t>in_features</a:t>
            </a:r>
            <a:r>
              <a:rPr lang="en-US" sz="1200" dirty="0">
                <a:latin typeface="Times New Roman" panose="02020603050405020304" pitchFamily="18" charset="0"/>
                <a:cs typeface="Times New Roman" panose="02020603050405020304" pitchFamily="18" charset="0"/>
              </a:rPr>
              <a:t>=128, </a:t>
            </a:r>
            <a:r>
              <a:rPr lang="en-US" sz="1200" dirty="0" err="1">
                <a:latin typeface="Times New Roman" panose="02020603050405020304" pitchFamily="18" charset="0"/>
                <a:cs typeface="Times New Roman" panose="02020603050405020304" pitchFamily="18" charset="0"/>
              </a:rPr>
              <a:t>out_features</a:t>
            </a:r>
            <a:r>
              <a:rPr lang="en-US" sz="1200" dirty="0">
                <a:latin typeface="Times New Roman" panose="02020603050405020304" pitchFamily="18" charset="0"/>
                <a:cs typeface="Times New Roman" panose="02020603050405020304" pitchFamily="18" charset="0"/>
              </a:rPr>
              <a:t>=256, bias=True)</a:t>
            </a:r>
          </a:p>
          <a:p>
            <a:r>
              <a:rPr lang="en-US" sz="1200" dirty="0">
                <a:latin typeface="Times New Roman" panose="02020603050405020304" pitchFamily="18" charset="0"/>
                <a:cs typeface="Times New Roman" panose="02020603050405020304" pitchFamily="18" charset="0"/>
              </a:rPr>
              <a:t>  (fc6): Linear(</a:t>
            </a:r>
            <a:r>
              <a:rPr lang="en-US" sz="1200" dirty="0" err="1">
                <a:latin typeface="Times New Roman" panose="02020603050405020304" pitchFamily="18" charset="0"/>
                <a:cs typeface="Times New Roman" panose="02020603050405020304" pitchFamily="18" charset="0"/>
              </a:rPr>
              <a:t>in_features</a:t>
            </a:r>
            <a:r>
              <a:rPr lang="en-US" sz="1200" dirty="0">
                <a:latin typeface="Times New Roman" panose="02020603050405020304" pitchFamily="18" charset="0"/>
                <a:cs typeface="Times New Roman" panose="02020603050405020304" pitchFamily="18" charset="0"/>
              </a:rPr>
              <a:t>=256, </a:t>
            </a:r>
            <a:r>
              <a:rPr lang="en-US" sz="1200" dirty="0" err="1">
                <a:latin typeface="Times New Roman" panose="02020603050405020304" pitchFamily="18" charset="0"/>
                <a:cs typeface="Times New Roman" panose="02020603050405020304" pitchFamily="18" charset="0"/>
              </a:rPr>
              <a:t>out_features</a:t>
            </a:r>
            <a:r>
              <a:rPr lang="en-US" sz="1200" dirty="0">
                <a:latin typeface="Times New Roman" panose="02020603050405020304" pitchFamily="18" charset="0"/>
                <a:cs typeface="Times New Roman" panose="02020603050405020304" pitchFamily="18" charset="0"/>
              </a:rPr>
              <a:t>=</a:t>
            </a:r>
            <a:r>
              <a:rPr lang="en-US" sz="1200" dirty="0" err="1">
                <a:latin typeface="Times New Roman" panose="02020603050405020304" pitchFamily="18" charset="0"/>
                <a:cs typeface="Times New Roman" panose="02020603050405020304" pitchFamily="18" charset="0"/>
              </a:rPr>
              <a:t>action_size</a:t>
            </a:r>
            <a:r>
              <a:rPr lang="en-US" sz="1200" dirty="0">
                <a:latin typeface="Times New Roman" panose="02020603050405020304" pitchFamily="18" charset="0"/>
                <a:cs typeface="Times New Roman" panose="02020603050405020304" pitchFamily="18" charset="0"/>
              </a:rPr>
              <a:t>, bias=True)</a:t>
            </a:r>
          </a:p>
          <a:p>
            <a:endParaRPr lang="en-US" sz="1200" dirty="0">
              <a:latin typeface="Times New Roman" panose="02020603050405020304" pitchFamily="18" charset="0"/>
              <a:cs typeface="Times New Roman" panose="02020603050405020304" pitchFamily="18" charset="0"/>
            </a:endParaRPr>
          </a:p>
          <a:p>
            <a:r>
              <a:rPr lang="en-US" sz="1200" b="1" dirty="0">
                <a:latin typeface="Times New Roman" panose="02020603050405020304" pitchFamily="18" charset="0"/>
                <a:cs typeface="Times New Roman" panose="02020603050405020304" pitchFamily="18" charset="0"/>
              </a:rPr>
              <a:t>Target Network Update Frequency:</a:t>
            </a:r>
          </a:p>
          <a:p>
            <a:r>
              <a:rPr lang="en-US" sz="1200" dirty="0">
                <a:latin typeface="Times New Roman" panose="02020603050405020304" pitchFamily="18" charset="0"/>
                <a:cs typeface="Times New Roman" panose="02020603050405020304" pitchFamily="18" charset="0"/>
              </a:rPr>
              <a:t>The target network update is the frequency at which the weights of the target network are updated with the weights of the main network. A higher frequency of update will result in more frequent updates and faster convergence of the Q value estimation. </a:t>
            </a: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However, a higher frequency of update can also lead to overfitting and instability in the Q value estimation. Therefore, by reducing the target network update from 5 to 7, we can reduce the frequency of updates and help ensure more stable and accurate Q value estimations.</a:t>
            </a:r>
          </a:p>
        </p:txBody>
      </p:sp>
      <p:sp>
        <p:nvSpPr>
          <p:cNvPr id="30" name="Google Shape;255;p31">
            <a:extLst>
              <a:ext uri="{FF2B5EF4-FFF2-40B4-BE49-F238E27FC236}">
                <a16:creationId xmlns:a16="http://schemas.microsoft.com/office/drawing/2014/main" id="{0741A148-4034-A731-69B4-B499879DEEF4}"/>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pic>
        <p:nvPicPr>
          <p:cNvPr id="2" name="Picture 1" descr="Diagram&#10;&#10;Description automatically generated">
            <a:extLst>
              <a:ext uri="{FF2B5EF4-FFF2-40B4-BE49-F238E27FC236}">
                <a16:creationId xmlns:a16="http://schemas.microsoft.com/office/drawing/2014/main" id="{919E0BEB-0F79-02B6-900B-E97FC3DF7194}"/>
              </a:ext>
            </a:extLst>
          </p:cNvPr>
          <p:cNvPicPr>
            <a:picLocks noChangeAspect="1"/>
          </p:cNvPicPr>
          <p:nvPr/>
        </p:nvPicPr>
        <p:blipFill>
          <a:blip r:embed="rId3"/>
          <a:stretch>
            <a:fillRect/>
          </a:stretch>
        </p:blipFill>
        <p:spPr>
          <a:xfrm>
            <a:off x="394970" y="1314450"/>
            <a:ext cx="4103370" cy="2735580"/>
          </a:xfrm>
          <a:prstGeom prst="rect">
            <a:avLst/>
          </a:prstGeom>
        </p:spPr>
      </p:pic>
    </p:spTree>
    <p:extLst>
      <p:ext uri="{BB962C8B-B14F-4D97-AF65-F5344CB8AC3E}">
        <p14:creationId xmlns:p14="http://schemas.microsoft.com/office/powerpoint/2010/main" val="1404477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30" name="Google Shape;630;p45"/>
          <p:cNvSpPr/>
          <p:nvPr/>
        </p:nvSpPr>
        <p:spPr>
          <a:xfrm>
            <a:off x="213360" y="1165860"/>
            <a:ext cx="4466590" cy="303276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TextBox 10">
            <a:extLst>
              <a:ext uri="{FF2B5EF4-FFF2-40B4-BE49-F238E27FC236}">
                <a16:creationId xmlns:a16="http://schemas.microsoft.com/office/drawing/2014/main" id="{E8E33C0E-2625-4EBB-2605-65675D99E95D}"/>
              </a:ext>
            </a:extLst>
          </p:cNvPr>
          <p:cNvSpPr txBox="1"/>
          <p:nvPr/>
        </p:nvSpPr>
        <p:spPr>
          <a:xfrm>
            <a:off x="4970627" y="865212"/>
            <a:ext cx="3522523" cy="3785652"/>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Hyperparameter Tuned Model Evaluation</a:t>
            </a:r>
          </a:p>
          <a:p>
            <a:endParaRPr lang="en-US" sz="1200" b="1" dirty="0">
              <a:latin typeface="Times New Roman" panose="02020603050405020304" pitchFamily="18" charset="0"/>
              <a:cs typeface="Times New Roman" panose="02020603050405020304" pitchFamily="18" charset="0"/>
            </a:endParaRPr>
          </a:p>
          <a:p>
            <a:r>
              <a:rPr lang="en-US" sz="1200" b="1" dirty="0">
                <a:latin typeface="Times New Roman" panose="02020603050405020304" pitchFamily="18" charset="0"/>
                <a:cs typeface="Times New Roman" panose="02020603050405020304" pitchFamily="18" charset="0"/>
              </a:rPr>
              <a:t>Where did it perform well?</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Where did it perform well?</a:t>
            </a:r>
          </a:p>
          <a:p>
            <a:pPr marL="228600" indent="-228600">
              <a:buFont typeface="+mj-lt"/>
              <a:buAutoNum type="arabicPeriod"/>
            </a:pPr>
            <a:endParaRPr lang="en-US" sz="1200" dirty="0">
              <a:latin typeface="Times New Roman" panose="02020603050405020304" pitchFamily="18" charset="0"/>
              <a:cs typeface="Times New Roman" panose="02020603050405020304" pitchFamily="18" charset="0"/>
            </a:endParaRP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Able to accurately identify and avoid obstacles in the environment while navigating to the landing site.</a:t>
            </a:r>
          </a:p>
          <a:p>
            <a:pPr marL="228600" indent="-228600">
              <a:buFont typeface="+mj-lt"/>
              <a:buAutoNum type="arabicPeriod"/>
            </a:pPr>
            <a:endParaRPr lang="en-US" sz="1200" dirty="0">
              <a:latin typeface="Times New Roman" panose="02020603050405020304" pitchFamily="18" charset="0"/>
              <a:cs typeface="Times New Roman" panose="02020603050405020304" pitchFamily="18" charset="0"/>
            </a:endParaRP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Able to accurately estimate their current state and position in the environment, while exhibiting intelligent decision making such as making calculated risks and balancing between short-term and long-term rewards.</a:t>
            </a:r>
          </a:p>
          <a:p>
            <a:pPr marL="228600" indent="-228600">
              <a:buFont typeface="+mj-lt"/>
              <a:buAutoNum type="arabicPeriod"/>
            </a:pPr>
            <a:endParaRPr lang="en-US" sz="1200" dirty="0">
              <a:latin typeface="Times New Roman" panose="02020603050405020304" pitchFamily="18" charset="0"/>
              <a:cs typeface="Times New Roman" panose="02020603050405020304" pitchFamily="18" charset="0"/>
            </a:endParaRP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Able to accurately assess the trajectory of the lander and make corrections as needed.</a:t>
            </a:r>
          </a:p>
          <a:p>
            <a:pPr marL="228600" indent="-228600">
              <a:buFont typeface="+mj-lt"/>
              <a:buAutoNum type="arabicPeriod"/>
            </a:pPr>
            <a:endParaRPr lang="en-US" sz="1200" dirty="0">
              <a:latin typeface="Times New Roman" panose="02020603050405020304" pitchFamily="18" charset="0"/>
              <a:cs typeface="Times New Roman" panose="02020603050405020304" pitchFamily="18" charset="0"/>
            </a:endParaRP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Able to efficiently and effectively </a:t>
            </a:r>
            <a:r>
              <a:rPr lang="en-US" sz="1200" dirty="0" err="1">
                <a:latin typeface="Times New Roman" panose="02020603050405020304" pitchFamily="18" charset="0"/>
                <a:cs typeface="Times New Roman" panose="02020603050405020304" pitchFamily="18" charset="0"/>
              </a:rPr>
              <a:t>utilise</a:t>
            </a:r>
            <a:r>
              <a:rPr lang="en-US" sz="1200" dirty="0">
                <a:latin typeface="Times New Roman" panose="02020603050405020304" pitchFamily="18" charset="0"/>
                <a:cs typeface="Times New Roman" panose="02020603050405020304" pitchFamily="18" charset="0"/>
              </a:rPr>
              <a:t> the available resources.</a:t>
            </a:r>
            <a:endParaRPr lang="en-US" sz="1200" b="1" dirty="0">
              <a:latin typeface="Times New Roman" panose="02020603050405020304" pitchFamily="18" charset="0"/>
              <a:cs typeface="Times New Roman" panose="02020603050405020304" pitchFamily="18" charset="0"/>
            </a:endParaRPr>
          </a:p>
        </p:txBody>
      </p:sp>
      <p:sp>
        <p:nvSpPr>
          <p:cNvPr id="29" name="Google Shape;254;p31">
            <a:extLst>
              <a:ext uri="{FF2B5EF4-FFF2-40B4-BE49-F238E27FC236}">
                <a16:creationId xmlns:a16="http://schemas.microsoft.com/office/drawing/2014/main" id="{DB7AEDD6-1397-AF73-8109-9B3EDEF103EF}"/>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30" name="Google Shape;255;p31">
            <a:extLst>
              <a:ext uri="{FF2B5EF4-FFF2-40B4-BE49-F238E27FC236}">
                <a16:creationId xmlns:a16="http://schemas.microsoft.com/office/drawing/2014/main" id="{0741A148-4034-A731-69B4-B499879DEEF4}"/>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pic>
        <p:nvPicPr>
          <p:cNvPr id="4" name="Picture 3" descr="Diagram&#10;&#10;Description automatically generated">
            <a:extLst>
              <a:ext uri="{FF2B5EF4-FFF2-40B4-BE49-F238E27FC236}">
                <a16:creationId xmlns:a16="http://schemas.microsoft.com/office/drawing/2014/main" id="{920038BC-EAEA-2AB6-38AE-00B3F58644E9}"/>
              </a:ext>
            </a:extLst>
          </p:cNvPr>
          <p:cNvPicPr>
            <a:picLocks noChangeAspect="1"/>
          </p:cNvPicPr>
          <p:nvPr/>
        </p:nvPicPr>
        <p:blipFill>
          <a:blip r:embed="rId3"/>
          <a:stretch>
            <a:fillRect/>
          </a:stretch>
        </p:blipFill>
        <p:spPr>
          <a:xfrm>
            <a:off x="394970" y="1314450"/>
            <a:ext cx="4103370" cy="2735580"/>
          </a:xfrm>
          <a:prstGeom prst="rect">
            <a:avLst/>
          </a:prstGeom>
        </p:spPr>
      </p:pic>
    </p:spTree>
    <p:extLst>
      <p:ext uri="{BB962C8B-B14F-4D97-AF65-F5344CB8AC3E}">
        <p14:creationId xmlns:p14="http://schemas.microsoft.com/office/powerpoint/2010/main" val="31373928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688963" y="307171"/>
            <a:ext cx="4294800" cy="8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Metrics</a:t>
            </a:r>
            <a:endParaRPr dirty="0"/>
          </a:p>
        </p:txBody>
      </p:sp>
      <p:sp>
        <p:nvSpPr>
          <p:cNvPr id="431" name="Google Shape;431;p38"/>
          <p:cNvSpPr txBox="1">
            <a:spLocks noGrp="1"/>
          </p:cNvSpPr>
          <p:nvPr>
            <p:ph type="body" idx="1"/>
          </p:nvPr>
        </p:nvSpPr>
        <p:spPr>
          <a:xfrm>
            <a:off x="659112" y="1198171"/>
            <a:ext cx="7905768" cy="3199413"/>
          </a:xfrm>
          <a:prstGeom prst="rect">
            <a:avLst/>
          </a:prstGeom>
        </p:spPr>
        <p:txBody>
          <a:bodyPr spcFirstLastPara="1" wrap="square" lIns="91425" tIns="91425" rIns="91425" bIns="91425" anchor="t" anchorCtr="0">
            <a:noAutofit/>
          </a:bodyPr>
          <a:lstStyle/>
          <a:p>
            <a:pPr marL="0" indent="0">
              <a:buNone/>
            </a:pPr>
            <a:r>
              <a:rPr lang="en-US" sz="1200" b="0" i="0" dirty="0">
                <a:solidFill>
                  <a:srgbClr val="353740"/>
                </a:solidFill>
                <a:effectLst/>
                <a:latin typeface="Calibri" panose="020F0502020204030204" pitchFamily="34" charset="0"/>
              </a:rPr>
              <a:t> </a:t>
            </a:r>
          </a:p>
          <a:p>
            <a:pPr marL="171450" indent="-171450"/>
            <a:r>
              <a:rPr lang="en-US" sz="1200" b="0" i="0" dirty="0">
                <a:solidFill>
                  <a:srgbClr val="353740"/>
                </a:solidFill>
                <a:effectLst/>
                <a:latin typeface="Calibri" panose="020F0502020204030204" pitchFamily="34" charset="0"/>
              </a:rPr>
              <a:t>Epsilon: Epsilon is a probability that is used to decide the action taken by the agent. Lower values of epsilon will lead to more exploration and higher values will lead to more exploitation. This metric helps us measure how much exploration is taking place. </a:t>
            </a:r>
          </a:p>
          <a:p>
            <a:pPr marL="171450" indent="-171450"/>
            <a:endParaRPr lang="en-US" sz="1200" b="0" i="0" dirty="0">
              <a:solidFill>
                <a:srgbClr val="353740"/>
              </a:solidFill>
              <a:effectLst/>
              <a:latin typeface="Calibri" panose="020F0502020204030204" pitchFamily="34" charset="0"/>
            </a:endParaRPr>
          </a:p>
          <a:p>
            <a:pPr marL="171450" indent="-171450"/>
            <a:r>
              <a:rPr lang="en-US" sz="1200" b="0" i="0" dirty="0" err="1">
                <a:solidFill>
                  <a:srgbClr val="353740"/>
                </a:solidFill>
                <a:effectLst/>
                <a:latin typeface="Calibri" panose="020F0502020204030204" pitchFamily="34" charset="0"/>
              </a:rPr>
              <a:t>Average_score</a:t>
            </a:r>
            <a:r>
              <a:rPr lang="en-US" sz="1200" b="0" i="0" dirty="0">
                <a:solidFill>
                  <a:srgbClr val="353740"/>
                </a:solidFill>
                <a:effectLst/>
                <a:latin typeface="Calibri" panose="020F0502020204030204" pitchFamily="34" charset="0"/>
              </a:rPr>
              <a:t>: This metric captures the average score achieved by the agent over a number of episodes. This metric helps us understand how consistent the agent's performance is. </a:t>
            </a:r>
          </a:p>
          <a:p>
            <a:pPr marL="171450" indent="-171450"/>
            <a:endParaRPr lang="en-US" sz="1200" b="0" i="0" dirty="0">
              <a:solidFill>
                <a:srgbClr val="353740"/>
              </a:solidFill>
              <a:effectLst/>
              <a:latin typeface="Calibri" panose="020F0502020204030204" pitchFamily="34" charset="0"/>
            </a:endParaRPr>
          </a:p>
          <a:p>
            <a:pPr marL="171450" indent="-171450"/>
            <a:r>
              <a:rPr lang="en-US" sz="1200" b="0" i="0" dirty="0">
                <a:solidFill>
                  <a:srgbClr val="353740"/>
                </a:solidFill>
                <a:effectLst/>
                <a:latin typeface="Calibri" panose="020F0502020204030204" pitchFamily="34" charset="0"/>
              </a:rPr>
              <a:t>Average reward: This metric captures the average reward achieved by the agent over a number of episodes. This metric helps us understand how the agent is performing and how effective the agent's actions are.</a:t>
            </a:r>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54;p31">
            <a:extLst>
              <a:ext uri="{FF2B5EF4-FFF2-40B4-BE49-F238E27FC236}">
                <a16:creationId xmlns:a16="http://schemas.microsoft.com/office/drawing/2014/main" id="{23F1A21D-4E7B-4EDA-5FFC-1DB22B49A85E}"/>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8" name="Google Shape;255;p31">
            <a:extLst>
              <a:ext uri="{FF2B5EF4-FFF2-40B4-BE49-F238E27FC236}">
                <a16:creationId xmlns:a16="http://schemas.microsoft.com/office/drawing/2014/main" id="{2C080FFA-006E-2DA7-57D2-7F6D9C2DBDD7}"/>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34716259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688963" y="307171"/>
            <a:ext cx="4294800" cy="8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Metrics</a:t>
            </a:r>
            <a:endParaRPr dirty="0"/>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54;p31">
            <a:extLst>
              <a:ext uri="{FF2B5EF4-FFF2-40B4-BE49-F238E27FC236}">
                <a16:creationId xmlns:a16="http://schemas.microsoft.com/office/drawing/2014/main" id="{23F1A21D-4E7B-4EDA-5FFC-1DB22B49A85E}"/>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8" name="Google Shape;255;p31">
            <a:extLst>
              <a:ext uri="{FF2B5EF4-FFF2-40B4-BE49-F238E27FC236}">
                <a16:creationId xmlns:a16="http://schemas.microsoft.com/office/drawing/2014/main" id="{2C080FFA-006E-2DA7-57D2-7F6D9C2DBDD7}"/>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pic>
        <p:nvPicPr>
          <p:cNvPr id="9" name="Picture 8" descr="Chart, line chart&#10;&#10;Description automatically generated">
            <a:extLst>
              <a:ext uri="{FF2B5EF4-FFF2-40B4-BE49-F238E27FC236}">
                <a16:creationId xmlns:a16="http://schemas.microsoft.com/office/drawing/2014/main" id="{B2665D6C-90D7-4913-02BE-0E042885FE13}"/>
              </a:ext>
            </a:extLst>
          </p:cNvPr>
          <p:cNvPicPr>
            <a:picLocks noChangeAspect="1"/>
          </p:cNvPicPr>
          <p:nvPr/>
        </p:nvPicPr>
        <p:blipFill>
          <a:blip r:embed="rId3"/>
          <a:stretch>
            <a:fillRect/>
          </a:stretch>
        </p:blipFill>
        <p:spPr>
          <a:xfrm>
            <a:off x="933014" y="1342872"/>
            <a:ext cx="7277972" cy="2874799"/>
          </a:xfrm>
          <a:prstGeom prst="rect">
            <a:avLst/>
          </a:prstGeom>
        </p:spPr>
      </p:pic>
    </p:spTree>
    <p:extLst>
      <p:ext uri="{BB962C8B-B14F-4D97-AF65-F5344CB8AC3E}">
        <p14:creationId xmlns:p14="http://schemas.microsoft.com/office/powerpoint/2010/main" val="2286994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688963" y="307171"/>
            <a:ext cx="4294800" cy="8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Metrics</a:t>
            </a:r>
            <a:endParaRPr dirty="0"/>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54;p31">
            <a:extLst>
              <a:ext uri="{FF2B5EF4-FFF2-40B4-BE49-F238E27FC236}">
                <a16:creationId xmlns:a16="http://schemas.microsoft.com/office/drawing/2014/main" id="{23F1A21D-4E7B-4EDA-5FFC-1DB22B49A85E}"/>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8" name="Google Shape;255;p31">
            <a:extLst>
              <a:ext uri="{FF2B5EF4-FFF2-40B4-BE49-F238E27FC236}">
                <a16:creationId xmlns:a16="http://schemas.microsoft.com/office/drawing/2014/main" id="{2C080FFA-006E-2DA7-57D2-7F6D9C2DBDD7}"/>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pic>
        <p:nvPicPr>
          <p:cNvPr id="5" name="Picture 4" descr="Chart, line chart&#10;&#10;Description automatically generated">
            <a:extLst>
              <a:ext uri="{FF2B5EF4-FFF2-40B4-BE49-F238E27FC236}">
                <a16:creationId xmlns:a16="http://schemas.microsoft.com/office/drawing/2014/main" id="{3FBB3837-305F-D5E3-B8A6-3731BC9FB4FE}"/>
              </a:ext>
            </a:extLst>
          </p:cNvPr>
          <p:cNvPicPr>
            <a:picLocks noChangeAspect="1"/>
          </p:cNvPicPr>
          <p:nvPr/>
        </p:nvPicPr>
        <p:blipFill>
          <a:blip r:embed="rId3"/>
          <a:stretch>
            <a:fillRect/>
          </a:stretch>
        </p:blipFill>
        <p:spPr>
          <a:xfrm>
            <a:off x="1243870" y="1342872"/>
            <a:ext cx="6656259" cy="2666664"/>
          </a:xfrm>
          <a:prstGeom prst="rect">
            <a:avLst/>
          </a:prstGeom>
        </p:spPr>
      </p:pic>
    </p:spTree>
    <p:extLst>
      <p:ext uri="{BB962C8B-B14F-4D97-AF65-F5344CB8AC3E}">
        <p14:creationId xmlns:p14="http://schemas.microsoft.com/office/powerpoint/2010/main" val="35253559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688963" y="307171"/>
            <a:ext cx="4294800" cy="8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Metrics</a:t>
            </a:r>
            <a:endParaRPr dirty="0"/>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54;p31">
            <a:extLst>
              <a:ext uri="{FF2B5EF4-FFF2-40B4-BE49-F238E27FC236}">
                <a16:creationId xmlns:a16="http://schemas.microsoft.com/office/drawing/2014/main" id="{23F1A21D-4E7B-4EDA-5FFC-1DB22B49A85E}"/>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8" name="Google Shape;255;p31">
            <a:extLst>
              <a:ext uri="{FF2B5EF4-FFF2-40B4-BE49-F238E27FC236}">
                <a16:creationId xmlns:a16="http://schemas.microsoft.com/office/drawing/2014/main" id="{2C080FFA-006E-2DA7-57D2-7F6D9C2DBDD7}"/>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pic>
        <p:nvPicPr>
          <p:cNvPr id="7" name="Picture 6" descr="Chart, line chart&#10;&#10;Description automatically generated">
            <a:extLst>
              <a:ext uri="{FF2B5EF4-FFF2-40B4-BE49-F238E27FC236}">
                <a16:creationId xmlns:a16="http://schemas.microsoft.com/office/drawing/2014/main" id="{CFEA0034-A56E-FE43-DBC2-CC15F5CBC7B3}"/>
              </a:ext>
            </a:extLst>
          </p:cNvPr>
          <p:cNvPicPr>
            <a:picLocks noChangeAspect="1"/>
          </p:cNvPicPr>
          <p:nvPr/>
        </p:nvPicPr>
        <p:blipFill>
          <a:blip r:embed="rId3"/>
          <a:stretch>
            <a:fillRect/>
          </a:stretch>
        </p:blipFill>
        <p:spPr>
          <a:xfrm>
            <a:off x="1088120" y="1411452"/>
            <a:ext cx="6967759" cy="2752265"/>
          </a:xfrm>
          <a:prstGeom prst="rect">
            <a:avLst/>
          </a:prstGeom>
        </p:spPr>
      </p:pic>
    </p:spTree>
    <p:extLst>
      <p:ext uri="{BB962C8B-B14F-4D97-AF65-F5344CB8AC3E}">
        <p14:creationId xmlns:p14="http://schemas.microsoft.com/office/powerpoint/2010/main" val="3972458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221088" y="286376"/>
            <a:ext cx="4294800" cy="8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431" name="Google Shape;431;p38"/>
          <p:cNvSpPr txBox="1">
            <a:spLocks noGrp="1"/>
          </p:cNvSpPr>
          <p:nvPr>
            <p:ph type="body" idx="1"/>
          </p:nvPr>
        </p:nvSpPr>
        <p:spPr>
          <a:xfrm>
            <a:off x="221088" y="1507972"/>
            <a:ext cx="4758902" cy="33491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solidFill>
                  <a:schemeClr val="dk1"/>
                </a:solidFill>
                <a:latin typeface="Times New Roman" panose="02020603050405020304" pitchFamily="18" charset="0"/>
                <a:cs typeface="Times New Roman" panose="02020603050405020304" pitchFamily="18" charset="0"/>
              </a:rPr>
              <a:t>In conclusion, the Deep Q-Network (DQN) has been successfully tested on the Lunar Lander environment. </a:t>
            </a:r>
          </a:p>
          <a:p>
            <a:pPr marL="0" lvl="0" indent="0" algn="l" rtl="0">
              <a:spcBef>
                <a:spcPts val="0"/>
              </a:spcBef>
              <a:spcAft>
                <a:spcPts val="0"/>
              </a:spcAft>
              <a:buNone/>
            </a:pPr>
            <a:endParaRPr lang="en-US" sz="1200" dirty="0">
              <a:solidFill>
                <a:schemeClr val="dk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200" dirty="0">
                <a:solidFill>
                  <a:schemeClr val="dk1"/>
                </a:solidFill>
                <a:latin typeface="Times New Roman" panose="02020603050405020304" pitchFamily="18" charset="0"/>
                <a:cs typeface="Times New Roman" panose="02020603050405020304" pitchFamily="18" charset="0"/>
              </a:rPr>
              <a:t>The evaluation was based on the average score, epsilon, and average reward. </a:t>
            </a:r>
          </a:p>
          <a:p>
            <a:pPr marL="0" lvl="0" indent="0" algn="l" rtl="0">
              <a:spcBef>
                <a:spcPts val="0"/>
              </a:spcBef>
              <a:spcAft>
                <a:spcPts val="0"/>
              </a:spcAft>
              <a:buNone/>
            </a:pPr>
            <a:endParaRPr lang="en-US" sz="1200" dirty="0">
              <a:solidFill>
                <a:schemeClr val="dk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200" dirty="0">
                <a:solidFill>
                  <a:schemeClr val="dk1"/>
                </a:solidFill>
                <a:latin typeface="Times New Roman" panose="02020603050405020304" pitchFamily="18" charset="0"/>
                <a:cs typeface="Times New Roman" panose="02020603050405020304" pitchFamily="18" charset="0"/>
              </a:rPr>
              <a:t>The results from the evaluation showed that the DQN was able to successfully reach the goal and achieve good scores. The exploration was also satisfactory as the epsilon values were low and the coverage was high. </a:t>
            </a:r>
          </a:p>
          <a:p>
            <a:pPr marL="0" lvl="0" indent="0" algn="l" rtl="0">
              <a:spcBef>
                <a:spcPts val="0"/>
              </a:spcBef>
              <a:spcAft>
                <a:spcPts val="0"/>
              </a:spcAft>
              <a:buNone/>
            </a:pPr>
            <a:endParaRPr lang="en-US" sz="1200" dirty="0">
              <a:solidFill>
                <a:schemeClr val="dk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200" dirty="0">
                <a:solidFill>
                  <a:schemeClr val="dk1"/>
                </a:solidFill>
                <a:latin typeface="Times New Roman" panose="02020603050405020304" pitchFamily="18" charset="0"/>
                <a:cs typeface="Times New Roman" panose="02020603050405020304" pitchFamily="18" charset="0"/>
              </a:rPr>
              <a:t>The agent was consistent in its performance as the average score was high. Lastly, the agent was able to rank the actions correctly as indicated by the NDCG metric. Thus, the DQN was able to successfully solve the Lunar Lander environment.</a:t>
            </a:r>
          </a:p>
        </p:txBody>
      </p:sp>
      <p:sp>
        <p:nvSpPr>
          <p:cNvPr id="432" name="Google Shape;432;p38"/>
          <p:cNvSpPr/>
          <p:nvPr/>
        </p:nvSpPr>
        <p:spPr>
          <a:xfrm>
            <a:off x="6216178" y="953487"/>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p:cNvSpPr/>
          <p:nvPr/>
        </p:nvSpPr>
        <p:spPr>
          <a:xfrm>
            <a:off x="5204699" y="1979175"/>
            <a:ext cx="758876" cy="259684"/>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6514646" y="2511795"/>
            <a:ext cx="950305" cy="316889"/>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7654153" y="953508"/>
            <a:ext cx="69300" cy="69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6137269" y="2828683"/>
            <a:ext cx="78900" cy="795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rot="10800000">
            <a:off x="7084399" y="3238659"/>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p:cNvSpPr/>
          <p:nvPr/>
        </p:nvSpPr>
        <p:spPr>
          <a:xfrm>
            <a:off x="5903435" y="3369037"/>
            <a:ext cx="47400" cy="4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p:cNvSpPr/>
          <p:nvPr/>
        </p:nvSpPr>
        <p:spPr>
          <a:xfrm>
            <a:off x="5204705" y="3757115"/>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rot="10800000">
            <a:off x="7084399" y="1780984"/>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54;p31">
            <a:extLst>
              <a:ext uri="{FF2B5EF4-FFF2-40B4-BE49-F238E27FC236}">
                <a16:creationId xmlns:a16="http://schemas.microsoft.com/office/drawing/2014/main" id="{DB41B88B-8B34-2982-BD5D-5896C791FFA7}"/>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5" name="Google Shape;255;p31">
            <a:extLst>
              <a:ext uri="{FF2B5EF4-FFF2-40B4-BE49-F238E27FC236}">
                <a16:creationId xmlns:a16="http://schemas.microsoft.com/office/drawing/2014/main" id="{9E9AA9A8-38CA-0062-9EF8-51C99BA1CC48}"/>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125879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3"/>
          <p:cNvSpPr/>
          <p:nvPr/>
        </p:nvSpPr>
        <p:spPr>
          <a:xfrm>
            <a:off x="777150" y="1642080"/>
            <a:ext cx="985800" cy="470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3" name="Google Shape;293;p33"/>
          <p:cNvSpPr/>
          <p:nvPr/>
        </p:nvSpPr>
        <p:spPr>
          <a:xfrm>
            <a:off x="777150" y="3414148"/>
            <a:ext cx="985800" cy="470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4" name="Google Shape;294;p33"/>
          <p:cNvSpPr/>
          <p:nvPr/>
        </p:nvSpPr>
        <p:spPr>
          <a:xfrm>
            <a:off x="4627500" y="1642080"/>
            <a:ext cx="985800" cy="470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5" name="Google Shape;295;p33"/>
          <p:cNvSpPr/>
          <p:nvPr/>
        </p:nvSpPr>
        <p:spPr>
          <a:xfrm>
            <a:off x="4627500" y="3265794"/>
            <a:ext cx="985800" cy="470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6" name="Google Shape;296;p33"/>
          <p:cNvSpPr txBox="1">
            <a:spLocks noGrp="1"/>
          </p:cNvSpPr>
          <p:nvPr>
            <p:ph type="subTitle" idx="1"/>
          </p:nvPr>
        </p:nvSpPr>
        <p:spPr>
          <a:xfrm flipH="1">
            <a:off x="1782000" y="2172420"/>
            <a:ext cx="2739000" cy="76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What are the requirements of the problem statement?</a:t>
            </a:r>
          </a:p>
        </p:txBody>
      </p:sp>
      <p:sp>
        <p:nvSpPr>
          <p:cNvPr id="297" name="Google Shape;297;p33"/>
          <p:cNvSpPr txBox="1">
            <a:spLocks noGrp="1"/>
          </p:cNvSpPr>
          <p:nvPr>
            <p:ph type="subTitle" idx="2"/>
          </p:nvPr>
        </p:nvSpPr>
        <p:spPr>
          <a:xfrm flipH="1">
            <a:off x="1781988" y="1583975"/>
            <a:ext cx="2068500" cy="69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Breakdown</a:t>
            </a:r>
            <a:endParaRPr dirty="0"/>
          </a:p>
        </p:txBody>
      </p:sp>
      <p:sp>
        <p:nvSpPr>
          <p:cNvPr id="298" name="Google Shape;298;p33"/>
          <p:cNvSpPr txBox="1">
            <a:spLocks noGrp="1"/>
          </p:cNvSpPr>
          <p:nvPr>
            <p:ph type="title"/>
          </p:nvPr>
        </p:nvSpPr>
        <p:spPr>
          <a:xfrm>
            <a:off x="891364" y="1642080"/>
            <a:ext cx="757200" cy="4704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a:t>01.</a:t>
            </a:r>
            <a:endParaRPr/>
          </a:p>
        </p:txBody>
      </p:sp>
      <p:sp>
        <p:nvSpPr>
          <p:cNvPr id="299" name="Google Shape;299;p33"/>
          <p:cNvSpPr txBox="1">
            <a:spLocks noGrp="1"/>
          </p:cNvSpPr>
          <p:nvPr>
            <p:ph type="subTitle" idx="3"/>
          </p:nvPr>
        </p:nvSpPr>
        <p:spPr>
          <a:xfrm flipH="1">
            <a:off x="1782000" y="3950429"/>
            <a:ext cx="2739000" cy="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Research into current RL</a:t>
            </a:r>
          </a:p>
          <a:p>
            <a:pPr marL="0" lvl="0" indent="0" algn="l" rtl="0">
              <a:spcBef>
                <a:spcPts val="0"/>
              </a:spcBef>
              <a:spcAft>
                <a:spcPts val="0"/>
              </a:spcAft>
              <a:buNone/>
            </a:pPr>
            <a:r>
              <a:rPr lang="en-US" dirty="0"/>
              <a:t>Algorithms</a:t>
            </a:r>
          </a:p>
        </p:txBody>
      </p:sp>
      <p:sp>
        <p:nvSpPr>
          <p:cNvPr id="300" name="Google Shape;300;p33"/>
          <p:cNvSpPr txBox="1">
            <a:spLocks noGrp="1"/>
          </p:cNvSpPr>
          <p:nvPr>
            <p:ph type="subTitle" idx="4"/>
          </p:nvPr>
        </p:nvSpPr>
        <p:spPr>
          <a:xfrm flipH="1">
            <a:off x="1781974" y="3361804"/>
            <a:ext cx="2146082" cy="5227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Research </a:t>
            </a:r>
            <a:endParaRPr dirty="0"/>
          </a:p>
        </p:txBody>
      </p:sp>
      <p:sp>
        <p:nvSpPr>
          <p:cNvPr id="301" name="Google Shape;301;p33"/>
          <p:cNvSpPr txBox="1">
            <a:spLocks noGrp="1"/>
          </p:cNvSpPr>
          <p:nvPr>
            <p:ph type="subTitle" idx="5"/>
          </p:nvPr>
        </p:nvSpPr>
        <p:spPr>
          <a:xfrm flipH="1">
            <a:off x="5613300" y="2172420"/>
            <a:ext cx="2667000" cy="76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Initial Modelling and Hyperparameter Tuning</a:t>
            </a:r>
          </a:p>
        </p:txBody>
      </p:sp>
      <p:sp>
        <p:nvSpPr>
          <p:cNvPr id="302" name="Google Shape;302;p33"/>
          <p:cNvSpPr txBox="1">
            <a:spLocks noGrp="1"/>
          </p:cNvSpPr>
          <p:nvPr>
            <p:ph type="subTitle" idx="6"/>
          </p:nvPr>
        </p:nvSpPr>
        <p:spPr>
          <a:xfrm flipH="1">
            <a:off x="5613288" y="1583975"/>
            <a:ext cx="2068500" cy="69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Modelling &amp; Tuning</a:t>
            </a:r>
            <a:endParaRPr dirty="0"/>
          </a:p>
        </p:txBody>
      </p:sp>
      <p:sp>
        <p:nvSpPr>
          <p:cNvPr id="303" name="Google Shape;303;p33"/>
          <p:cNvSpPr txBox="1">
            <a:spLocks noGrp="1"/>
          </p:cNvSpPr>
          <p:nvPr>
            <p:ph type="subTitle" idx="7"/>
          </p:nvPr>
        </p:nvSpPr>
        <p:spPr>
          <a:xfrm flipH="1">
            <a:off x="5613400" y="3802075"/>
            <a:ext cx="2667000" cy="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Conclusion of Insights</a:t>
            </a:r>
          </a:p>
        </p:txBody>
      </p:sp>
      <p:sp>
        <p:nvSpPr>
          <p:cNvPr id="304" name="Google Shape;304;p33"/>
          <p:cNvSpPr txBox="1">
            <a:spLocks noGrp="1"/>
          </p:cNvSpPr>
          <p:nvPr>
            <p:ph type="subTitle" idx="8"/>
          </p:nvPr>
        </p:nvSpPr>
        <p:spPr>
          <a:xfrm flipH="1">
            <a:off x="5613288" y="3085993"/>
            <a:ext cx="2068500" cy="69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sp>
        <p:nvSpPr>
          <p:cNvPr id="305" name="Google Shape;305;p33"/>
          <p:cNvSpPr txBox="1">
            <a:spLocks noGrp="1"/>
          </p:cNvSpPr>
          <p:nvPr>
            <p:ph type="title" idx="9"/>
          </p:nvPr>
        </p:nvSpPr>
        <p:spPr>
          <a:xfrm>
            <a:off x="891421" y="3414148"/>
            <a:ext cx="757200" cy="4704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a:t>02.</a:t>
            </a:r>
            <a:endParaRPr/>
          </a:p>
        </p:txBody>
      </p:sp>
      <p:sp>
        <p:nvSpPr>
          <p:cNvPr id="306" name="Google Shape;306;p33"/>
          <p:cNvSpPr txBox="1">
            <a:spLocks noGrp="1"/>
          </p:cNvSpPr>
          <p:nvPr>
            <p:ph type="title" idx="13"/>
          </p:nvPr>
        </p:nvSpPr>
        <p:spPr>
          <a:xfrm>
            <a:off x="4741802" y="1642080"/>
            <a:ext cx="757200" cy="4704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a:t>03.</a:t>
            </a:r>
            <a:endParaRPr/>
          </a:p>
        </p:txBody>
      </p:sp>
      <p:sp>
        <p:nvSpPr>
          <p:cNvPr id="307" name="Google Shape;307;p33"/>
          <p:cNvSpPr txBox="1">
            <a:spLocks noGrp="1"/>
          </p:cNvSpPr>
          <p:nvPr>
            <p:ph type="title" idx="14"/>
          </p:nvPr>
        </p:nvSpPr>
        <p:spPr>
          <a:xfrm>
            <a:off x="4741802" y="3265794"/>
            <a:ext cx="757200" cy="4704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a:t>04.</a:t>
            </a:r>
            <a:endParaRPr/>
          </a:p>
        </p:txBody>
      </p:sp>
      <p:sp>
        <p:nvSpPr>
          <p:cNvPr id="308" name="Google Shape;308;p33"/>
          <p:cNvSpPr txBox="1">
            <a:spLocks noGrp="1"/>
          </p:cNvSpPr>
          <p:nvPr>
            <p:ph type="title" idx="15"/>
          </p:nvPr>
        </p:nvSpPr>
        <p:spPr>
          <a:xfrm>
            <a:off x="720000" y="539400"/>
            <a:ext cx="77040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Table of contents</a:t>
            </a:r>
            <a:endParaRPr dirty="0"/>
          </a:p>
        </p:txBody>
      </p:sp>
      <p:sp>
        <p:nvSpPr>
          <p:cNvPr id="309" name="Google Shape;309;p33"/>
          <p:cNvSpPr/>
          <p:nvPr/>
        </p:nvSpPr>
        <p:spPr>
          <a:xfrm flipH="1">
            <a:off x="121553" y="1183680"/>
            <a:ext cx="679875" cy="232650"/>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3"/>
          <p:cNvSpPr/>
          <p:nvPr/>
        </p:nvSpPr>
        <p:spPr>
          <a:xfrm rot="10800000">
            <a:off x="8179565" y="2802093"/>
            <a:ext cx="851375" cy="283900"/>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flipH="1">
            <a:off x="8721442" y="3415401"/>
            <a:ext cx="75000" cy="75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3"/>
          <p:cNvSpPr/>
          <p:nvPr/>
        </p:nvSpPr>
        <p:spPr>
          <a:xfrm flipH="1">
            <a:off x="317940" y="1510793"/>
            <a:ext cx="42600" cy="42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p:nvPr/>
        </p:nvSpPr>
        <p:spPr>
          <a:xfrm flipH="1">
            <a:off x="157442" y="1624707"/>
            <a:ext cx="83700" cy="846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3"/>
          <p:cNvSpPr/>
          <p:nvPr/>
        </p:nvSpPr>
        <p:spPr>
          <a:xfrm flipH="1">
            <a:off x="8373612" y="2586801"/>
            <a:ext cx="50400" cy="51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 name="Google Shape;316;p33"/>
          <p:cNvGrpSpPr/>
          <p:nvPr/>
        </p:nvGrpSpPr>
        <p:grpSpPr>
          <a:xfrm>
            <a:off x="4887442" y="162470"/>
            <a:ext cx="764096" cy="175985"/>
            <a:chOff x="4917734" y="191707"/>
            <a:chExt cx="764096" cy="175985"/>
          </a:xfrm>
        </p:grpSpPr>
        <p:grpSp>
          <p:nvGrpSpPr>
            <p:cNvPr id="317" name="Google Shape;317;p33"/>
            <p:cNvGrpSpPr/>
            <p:nvPr/>
          </p:nvGrpSpPr>
          <p:grpSpPr>
            <a:xfrm>
              <a:off x="4917734" y="191707"/>
              <a:ext cx="175994" cy="175985"/>
              <a:chOff x="266768" y="1721375"/>
              <a:chExt cx="397907" cy="397887"/>
            </a:xfrm>
          </p:grpSpPr>
          <p:sp>
            <p:nvSpPr>
              <p:cNvPr id="318" name="Google Shape;318;p3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33"/>
            <p:cNvGrpSpPr/>
            <p:nvPr/>
          </p:nvGrpSpPr>
          <p:grpSpPr>
            <a:xfrm>
              <a:off x="5211543" y="191707"/>
              <a:ext cx="175976" cy="175985"/>
              <a:chOff x="864491" y="1723250"/>
              <a:chExt cx="397866" cy="397887"/>
            </a:xfrm>
          </p:grpSpPr>
          <p:sp>
            <p:nvSpPr>
              <p:cNvPr id="321" name="Google Shape;321;p3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 name="Google Shape;324;p33"/>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255;p31">
            <a:extLst>
              <a:ext uri="{FF2B5EF4-FFF2-40B4-BE49-F238E27FC236}">
                <a16:creationId xmlns:a16="http://schemas.microsoft.com/office/drawing/2014/main" id="{815C19DB-ED94-DF52-F5C2-0FB673AA3389}"/>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
        <p:nvSpPr>
          <p:cNvPr id="36" name="Google Shape;254;p31">
            <a:extLst>
              <a:ext uri="{FF2B5EF4-FFF2-40B4-BE49-F238E27FC236}">
                <a16:creationId xmlns:a16="http://schemas.microsoft.com/office/drawing/2014/main" id="{F82CB5BC-2C72-A47E-55CD-CA556A283BAA}"/>
              </a:ext>
            </a:extLst>
          </p:cNvPr>
          <p:cNvSpPr txBox="1"/>
          <p:nvPr/>
        </p:nvSpPr>
        <p:spPr>
          <a:xfrm>
            <a:off x="5814750" y="121506"/>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720000" y="779525"/>
            <a:ext cx="4294800" cy="8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a:t>
            </a:r>
            <a:endParaRPr dirty="0"/>
          </a:p>
        </p:txBody>
      </p:sp>
      <p:sp>
        <p:nvSpPr>
          <p:cNvPr id="431" name="Google Shape;431;p38"/>
          <p:cNvSpPr txBox="1">
            <a:spLocks noGrp="1"/>
          </p:cNvSpPr>
          <p:nvPr>
            <p:ph type="body" idx="1"/>
          </p:nvPr>
        </p:nvSpPr>
        <p:spPr>
          <a:xfrm>
            <a:off x="659112" y="1780984"/>
            <a:ext cx="4484699" cy="261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rPr>
              <a:t>Apply a suitable RL architecture to the problem.</a:t>
            </a:r>
          </a:p>
          <a:p>
            <a:pPr marL="0" lvl="0" indent="0" algn="l" rtl="0">
              <a:spcBef>
                <a:spcPts val="0"/>
              </a:spcBef>
              <a:spcAft>
                <a:spcPts val="0"/>
              </a:spcAft>
              <a:buNone/>
            </a:pPr>
            <a:endParaRPr lang="en-US" dirty="0">
              <a:solidFill>
                <a:schemeClr val="dk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rPr>
              <a:t>Land the Lunar Lander successfully on the landing pad</a:t>
            </a:r>
          </a:p>
        </p:txBody>
      </p:sp>
      <p:sp>
        <p:nvSpPr>
          <p:cNvPr id="432" name="Google Shape;432;p38"/>
          <p:cNvSpPr/>
          <p:nvPr/>
        </p:nvSpPr>
        <p:spPr>
          <a:xfrm>
            <a:off x="6216178" y="953487"/>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p:cNvSpPr/>
          <p:nvPr/>
        </p:nvSpPr>
        <p:spPr>
          <a:xfrm>
            <a:off x="5204699" y="1979175"/>
            <a:ext cx="758876" cy="259684"/>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6514646" y="2511795"/>
            <a:ext cx="950305" cy="316889"/>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7654153" y="953508"/>
            <a:ext cx="69300" cy="69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6137269" y="2828683"/>
            <a:ext cx="78900" cy="795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rot="10800000">
            <a:off x="7084399" y="3238659"/>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p:cNvSpPr/>
          <p:nvPr/>
        </p:nvSpPr>
        <p:spPr>
          <a:xfrm>
            <a:off x="5903435" y="3369037"/>
            <a:ext cx="47400" cy="4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p:cNvSpPr/>
          <p:nvPr/>
        </p:nvSpPr>
        <p:spPr>
          <a:xfrm>
            <a:off x="5204705" y="3757115"/>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rot="10800000">
            <a:off x="7084399" y="1780984"/>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54;p31">
            <a:extLst>
              <a:ext uri="{FF2B5EF4-FFF2-40B4-BE49-F238E27FC236}">
                <a16:creationId xmlns:a16="http://schemas.microsoft.com/office/drawing/2014/main" id="{23F1A21D-4E7B-4EDA-5FFC-1DB22B49A85E}"/>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8" name="Google Shape;255;p31">
            <a:extLst>
              <a:ext uri="{FF2B5EF4-FFF2-40B4-BE49-F238E27FC236}">
                <a16:creationId xmlns:a16="http://schemas.microsoft.com/office/drawing/2014/main" id="{2C080FFA-006E-2DA7-57D2-7F6D9C2DBDD7}"/>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296002" y="487942"/>
            <a:ext cx="6323739"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Reinforcement Learning</a:t>
            </a:r>
            <a:endParaRPr dirty="0"/>
          </a:p>
        </p:txBody>
      </p:sp>
      <p:sp>
        <p:nvSpPr>
          <p:cNvPr id="627" name="Google Shape;627;p45"/>
          <p:cNvSpPr txBox="1">
            <a:spLocks noGrp="1"/>
          </p:cNvSpPr>
          <p:nvPr>
            <p:ph type="subTitle" idx="1"/>
          </p:nvPr>
        </p:nvSpPr>
        <p:spPr>
          <a:xfrm>
            <a:off x="394370" y="1381432"/>
            <a:ext cx="4321074" cy="238063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pPr>
            <a:r>
              <a:rPr lang="en-US" sz="1100" u="sng" dirty="0"/>
              <a:t>Subset of deep learning that deals with:</a:t>
            </a:r>
          </a:p>
          <a:p>
            <a:pPr marL="171450" lvl="0" indent="-171450" algn="just" rtl="0">
              <a:spcBef>
                <a:spcPts val="0"/>
              </a:spcBef>
              <a:spcAft>
                <a:spcPts val="0"/>
              </a:spcAft>
              <a:buFontTx/>
              <a:buChar char="-"/>
            </a:pPr>
            <a:r>
              <a:rPr lang="en-US" sz="1100" dirty="0"/>
              <a:t>how an agent in an environment choose a sequence of actions in order to </a:t>
            </a:r>
            <a:r>
              <a:rPr lang="en-US" sz="1100" dirty="0" err="1"/>
              <a:t>maximise</a:t>
            </a:r>
            <a:r>
              <a:rPr lang="en-US" sz="1100" dirty="0"/>
              <a:t> a numerical reward signal. </a:t>
            </a:r>
          </a:p>
          <a:p>
            <a:pPr marL="171450" lvl="0" indent="-171450" algn="just" rtl="0">
              <a:spcBef>
                <a:spcPts val="0"/>
              </a:spcBef>
              <a:spcAft>
                <a:spcPts val="0"/>
              </a:spcAft>
              <a:buFontTx/>
              <a:buChar char="-"/>
            </a:pPr>
            <a:r>
              <a:rPr lang="en-US" sz="1100" dirty="0"/>
              <a:t>It can also be said that RL is trying to find a balance between exploration and exploitation. </a:t>
            </a:r>
          </a:p>
          <a:p>
            <a:pPr marL="171450" lvl="0" indent="-171450" algn="just" rtl="0">
              <a:spcBef>
                <a:spcPts val="0"/>
              </a:spcBef>
              <a:spcAft>
                <a:spcPts val="0"/>
              </a:spcAft>
              <a:buFontTx/>
              <a:buChar char="-"/>
            </a:pPr>
            <a:r>
              <a:rPr lang="en-US" sz="1100" dirty="0"/>
              <a:t>Exploration is a type of decision where the agent chooses to pick an action that it would not have done. </a:t>
            </a:r>
          </a:p>
          <a:p>
            <a:pPr marL="171450" lvl="0" indent="-171450" algn="just" rtl="0">
              <a:spcBef>
                <a:spcPts val="0"/>
              </a:spcBef>
              <a:spcAft>
                <a:spcPts val="0"/>
              </a:spcAft>
              <a:buFontTx/>
              <a:buChar char="-"/>
            </a:pPr>
            <a:r>
              <a:rPr lang="en-US" sz="1100" dirty="0"/>
              <a:t>In contrast, exploitation is when the agent follows what it has always done.</a:t>
            </a:r>
          </a:p>
          <a:p>
            <a:pPr marL="171450" lvl="0" indent="-171450" algn="just" rtl="0">
              <a:spcBef>
                <a:spcPts val="0"/>
              </a:spcBef>
              <a:spcAft>
                <a:spcPts val="0"/>
              </a:spcAft>
              <a:buFontTx/>
              <a:buChar char="-"/>
            </a:pPr>
            <a:endParaRPr lang="en-US" sz="1100" dirty="0"/>
          </a:p>
          <a:p>
            <a:pPr marL="0" lvl="0" indent="0" algn="just" rtl="0">
              <a:spcBef>
                <a:spcPts val="0"/>
              </a:spcBef>
              <a:spcAft>
                <a:spcPts val="0"/>
              </a:spcAft>
            </a:pPr>
            <a:r>
              <a:rPr lang="en-US" sz="1100" u="sng" dirty="0" err="1"/>
              <a:t>OpenAI</a:t>
            </a:r>
            <a:r>
              <a:rPr lang="en-US" sz="1100" u="sng" dirty="0"/>
              <a:t> GYM:</a:t>
            </a:r>
          </a:p>
          <a:p>
            <a:pPr marL="0" lvl="0" indent="0" algn="just" rtl="0">
              <a:spcBef>
                <a:spcPts val="0"/>
              </a:spcBef>
              <a:spcAft>
                <a:spcPts val="0"/>
              </a:spcAft>
            </a:pPr>
            <a:r>
              <a:rPr lang="en-US" sz="1100" dirty="0"/>
              <a:t>Lunar Lander is one of </a:t>
            </a:r>
            <a:r>
              <a:rPr lang="en-US" sz="1100" dirty="0" err="1"/>
              <a:t>OpenAI's</a:t>
            </a:r>
            <a:r>
              <a:rPr lang="en-US" sz="1100" dirty="0"/>
              <a:t> gym environment where the agent is a lunar lander that tries to land on a landing pad at coordinate (0,0). These coordinate are the first 2 numbers in the state vector.</a:t>
            </a:r>
          </a:p>
          <a:p>
            <a:pPr marL="0" lvl="0" indent="0" algn="just" rtl="0">
              <a:spcBef>
                <a:spcPts val="0"/>
              </a:spcBef>
              <a:spcAft>
                <a:spcPts val="0"/>
              </a:spcAft>
            </a:pPr>
            <a:endParaRPr lang="en-US" sz="1100" dirty="0"/>
          </a:p>
        </p:txBody>
      </p:sp>
      <p:sp>
        <p:nvSpPr>
          <p:cNvPr id="630" name="Google Shape;630;p45"/>
          <p:cNvSpPr/>
          <p:nvPr/>
        </p:nvSpPr>
        <p:spPr>
          <a:xfrm>
            <a:off x="5651537" y="2003912"/>
            <a:ext cx="3196461" cy="2205662"/>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54;p31">
            <a:extLst>
              <a:ext uri="{FF2B5EF4-FFF2-40B4-BE49-F238E27FC236}">
                <a16:creationId xmlns:a16="http://schemas.microsoft.com/office/drawing/2014/main" id="{7FD9C6EC-D774-8F26-9332-5252B7183653}"/>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1" name="Google Shape;255;p31">
            <a:extLst>
              <a:ext uri="{FF2B5EF4-FFF2-40B4-BE49-F238E27FC236}">
                <a16:creationId xmlns:a16="http://schemas.microsoft.com/office/drawing/2014/main" id="{CF19762C-2906-1377-8203-8E38E3DE88FD}"/>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pic>
        <p:nvPicPr>
          <p:cNvPr id="5" name="Picture 4" descr="Arrow&#10;&#10;Description automatically generated">
            <a:extLst>
              <a:ext uri="{FF2B5EF4-FFF2-40B4-BE49-F238E27FC236}">
                <a16:creationId xmlns:a16="http://schemas.microsoft.com/office/drawing/2014/main" id="{E1EC94A5-E588-12DE-C8F5-BBE603459227}"/>
              </a:ext>
            </a:extLst>
          </p:cNvPr>
          <p:cNvPicPr>
            <a:picLocks noChangeAspect="1"/>
          </p:cNvPicPr>
          <p:nvPr/>
        </p:nvPicPr>
        <p:blipFill>
          <a:blip r:embed="rId3"/>
          <a:stretch>
            <a:fillRect/>
          </a:stretch>
        </p:blipFill>
        <p:spPr>
          <a:xfrm flipH="1">
            <a:off x="5739102" y="2103233"/>
            <a:ext cx="3010528" cy="2007018"/>
          </a:xfrm>
          <a:prstGeom prst="rect">
            <a:avLst/>
          </a:prstGeom>
        </p:spPr>
      </p:pic>
    </p:spTree>
    <p:extLst>
      <p:ext uri="{BB962C8B-B14F-4D97-AF65-F5344CB8AC3E}">
        <p14:creationId xmlns:p14="http://schemas.microsoft.com/office/powerpoint/2010/main" val="276377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296002" y="487942"/>
            <a:ext cx="6323739"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Reinforcement Learning</a:t>
            </a:r>
            <a:endParaRPr dirty="0"/>
          </a:p>
        </p:txBody>
      </p:sp>
      <p:sp>
        <p:nvSpPr>
          <p:cNvPr id="627" name="Google Shape;627;p45"/>
          <p:cNvSpPr txBox="1">
            <a:spLocks noGrp="1"/>
          </p:cNvSpPr>
          <p:nvPr>
            <p:ph type="subTitle" idx="1"/>
          </p:nvPr>
        </p:nvSpPr>
        <p:spPr>
          <a:xfrm>
            <a:off x="394369" y="1381432"/>
            <a:ext cx="3359471" cy="3876368"/>
          </a:xfrm>
          <a:prstGeom prst="rect">
            <a:avLst/>
          </a:prstGeom>
        </p:spPr>
        <p:txBody>
          <a:bodyPr spcFirstLastPara="1" wrap="square" lIns="91425" tIns="91425" rIns="91425" bIns="91425" anchor="t" anchorCtr="0">
            <a:noAutofit/>
          </a:bodyPr>
          <a:lstStyle/>
          <a:p>
            <a:pPr marL="0" marR="0" indent="0" algn="just" rtl="0" eaLnBrk="1" hangingPunct="1">
              <a:spcBef>
                <a:spcPts val="0"/>
              </a:spcBef>
              <a:spcAft>
                <a:spcPts val="0"/>
              </a:spcAft>
            </a:pPr>
            <a:r>
              <a:rPr lang="en-US" sz="1200" b="0" i="0" u="sng"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Discrete Actions:</a:t>
            </a:r>
            <a:endParaRPr lang="en-GB" sz="1200" u="sng" dirty="0">
              <a:effectLst/>
            </a:endParaRPr>
          </a:p>
          <a:p>
            <a:pPr marL="228600" marR="0" indent="-228600" algn="just" rtl="0" eaLnBrk="1" hangingPunct="1">
              <a:spcBef>
                <a:spcPts val="0"/>
              </a:spcBef>
              <a:spcAft>
                <a:spcPts val="0"/>
              </a:spcAft>
              <a:buSzPct val="100000"/>
              <a:buAutoNum type="arabicPeriod"/>
            </a:pP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Do nothing</a:t>
            </a:r>
            <a:endParaRPr lang="en-GB" sz="1200" dirty="0">
              <a:ea typeface="Calibri" panose="020F0502020204030204" pitchFamily="34" charset="0"/>
            </a:endParaRPr>
          </a:p>
          <a:p>
            <a:pPr marL="228600" marR="0" indent="-228600" algn="just" rtl="0" eaLnBrk="1" hangingPunct="1">
              <a:spcBef>
                <a:spcPts val="0"/>
              </a:spcBef>
              <a:spcAft>
                <a:spcPts val="0"/>
              </a:spcAft>
              <a:buSzPct val="100000"/>
              <a:buAutoNum type="arabicPeriod"/>
            </a:pP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Fire left orientation engine</a:t>
            </a:r>
            <a:endParaRPr lang="en-GB" sz="1200" dirty="0">
              <a:ea typeface="Calibri" panose="020F0502020204030204" pitchFamily="34" charset="0"/>
            </a:endParaRPr>
          </a:p>
          <a:p>
            <a:pPr marL="228600" marR="0" indent="-228600" algn="just" rtl="0" eaLnBrk="1" hangingPunct="1">
              <a:spcBef>
                <a:spcPts val="0"/>
              </a:spcBef>
              <a:spcAft>
                <a:spcPts val="0"/>
              </a:spcAft>
              <a:buSzPct val="100000"/>
              <a:buAutoNum type="arabicPeriod"/>
            </a:pP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Fire main engine</a:t>
            </a:r>
            <a:endParaRPr lang="en-GB" sz="1200" dirty="0">
              <a:ea typeface="Calibri" panose="020F0502020204030204" pitchFamily="34" charset="0"/>
            </a:endParaRPr>
          </a:p>
          <a:p>
            <a:pPr marL="228600" marR="0" indent="-228600" algn="just" rtl="0" eaLnBrk="1" hangingPunct="1">
              <a:spcBef>
                <a:spcPts val="0"/>
              </a:spcBef>
              <a:spcAft>
                <a:spcPts val="0"/>
              </a:spcAft>
              <a:buSzPct val="100000"/>
              <a:buAutoNum type="arabicPeriod"/>
            </a:pP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Fire right orientation engine</a:t>
            </a:r>
          </a:p>
          <a:p>
            <a:pPr marL="228600" marR="0" indent="-228600" algn="just" rtl="0" eaLnBrk="1" hangingPunct="1">
              <a:spcBef>
                <a:spcPts val="0"/>
              </a:spcBef>
              <a:spcAft>
                <a:spcPts val="0"/>
              </a:spcAft>
              <a:buSzPct val="100000"/>
              <a:buAutoNum type="arabicPeriod"/>
            </a:pPr>
            <a:endParaRPr lang="en-GB" sz="1200" dirty="0">
              <a:effectLst/>
            </a:endParaRPr>
          </a:p>
          <a:p>
            <a:pPr marL="0" marR="0" indent="0" algn="just" rtl="0" eaLnBrk="1" hangingPunct="1">
              <a:spcBef>
                <a:spcPts val="0"/>
              </a:spcBef>
              <a:spcAft>
                <a:spcPts val="0"/>
              </a:spcAft>
            </a:pPr>
            <a:r>
              <a:rPr lang="en-SG" sz="1200" b="0" i="0" u="sng"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Observation Space:</a:t>
            </a:r>
            <a:endParaRPr lang="en-GB" sz="1200" u="sng" dirty="0">
              <a:ea typeface="Calibri" panose="020F0502020204030204" pitchFamily="34" charset="0"/>
            </a:endParaRPr>
          </a:p>
          <a:p>
            <a:pPr marL="228600" marR="0" indent="-228600" algn="just" rtl="0" eaLnBrk="1" hangingPunct="1">
              <a:spcBef>
                <a:spcPts val="0"/>
              </a:spcBef>
              <a:spcAft>
                <a:spcPts val="0"/>
              </a:spcAft>
              <a:buSzPct val="100000"/>
              <a:buFont typeface="+mj-lt"/>
              <a:buAutoNum type="arabicPeriod"/>
            </a:pPr>
            <a:r>
              <a:rPr lang="en-SG"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X coordinate</a:t>
            </a:r>
            <a:endParaRPr lang="en-GB" sz="1200" dirty="0">
              <a:ea typeface="Calibri" panose="020F0502020204030204" pitchFamily="34" charset="0"/>
            </a:endParaRPr>
          </a:p>
          <a:p>
            <a:pPr marL="228600" marR="0" indent="-228600" algn="just" rtl="0" eaLnBrk="1" hangingPunct="1">
              <a:spcBef>
                <a:spcPts val="0"/>
              </a:spcBef>
              <a:spcAft>
                <a:spcPts val="0"/>
              </a:spcAft>
              <a:buSzPct val="100000"/>
              <a:buFont typeface="+mj-lt"/>
              <a:buAutoNum type="arabicPeriod"/>
            </a:pPr>
            <a:r>
              <a:rPr lang="en-SG"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Y coordinate</a:t>
            </a:r>
            <a:endParaRPr lang="en-GB" sz="1200" dirty="0">
              <a:effectLst/>
            </a:endParaRPr>
          </a:p>
          <a:p>
            <a:pPr marL="228600" marR="0" indent="-228600" algn="just" rtl="0" eaLnBrk="1" hangingPunct="1">
              <a:spcBef>
                <a:spcPts val="0"/>
              </a:spcBef>
              <a:spcAft>
                <a:spcPts val="0"/>
              </a:spcAft>
              <a:buSzPct val="100000"/>
              <a:buFont typeface="+mj-lt"/>
              <a:buAutoNum type="arabicPeriod"/>
            </a:pPr>
            <a:r>
              <a:rPr lang="en-SG"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X Linear Velocity</a:t>
            </a:r>
            <a:endParaRPr lang="en-GB" sz="1200" dirty="0">
              <a:effectLst/>
            </a:endParaRPr>
          </a:p>
          <a:p>
            <a:pPr marL="228600" marR="0" indent="-228600" algn="just" rtl="0" eaLnBrk="1" hangingPunct="1">
              <a:spcBef>
                <a:spcPts val="0"/>
              </a:spcBef>
              <a:spcAft>
                <a:spcPts val="0"/>
              </a:spcAft>
              <a:buSzPct val="100000"/>
              <a:buFont typeface="+mj-lt"/>
              <a:buAutoNum type="arabicPeriod"/>
            </a:pPr>
            <a:r>
              <a:rPr lang="en-SG"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Y Linear Velocity</a:t>
            </a:r>
            <a:endParaRPr lang="en-GB" sz="1200" dirty="0">
              <a:effectLst/>
            </a:endParaRPr>
          </a:p>
          <a:p>
            <a:pPr marL="228600" marR="0" indent="-228600" algn="just" rtl="0" eaLnBrk="1" hangingPunct="1">
              <a:spcBef>
                <a:spcPts val="0"/>
              </a:spcBef>
              <a:spcAft>
                <a:spcPts val="0"/>
              </a:spcAft>
              <a:buSzPct val="100000"/>
              <a:buFont typeface="+mj-lt"/>
              <a:buAutoNum type="arabicPeriod"/>
            </a:pPr>
            <a:r>
              <a:rPr lang="en-SG"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Lander Craft Angle</a:t>
            </a:r>
            <a:endParaRPr lang="en-GB" sz="1200" dirty="0">
              <a:effectLst/>
            </a:endParaRPr>
          </a:p>
          <a:p>
            <a:pPr marL="228600" marR="0" indent="-228600" algn="just" rtl="0" eaLnBrk="1" hangingPunct="1">
              <a:spcBef>
                <a:spcPts val="0"/>
              </a:spcBef>
              <a:spcAft>
                <a:spcPts val="0"/>
              </a:spcAft>
              <a:buSzPct val="100000"/>
              <a:buFont typeface="+mj-lt"/>
              <a:buAutoNum type="arabicPeriod"/>
            </a:pPr>
            <a:r>
              <a:rPr lang="en-SG"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Angular Velocity</a:t>
            </a:r>
            <a:endParaRPr lang="en-GB" sz="1200" dirty="0">
              <a:effectLst/>
            </a:endParaRPr>
          </a:p>
          <a:p>
            <a:pPr marL="228600" marR="0" indent="-228600" algn="just" rtl="0" eaLnBrk="1" hangingPunct="1">
              <a:spcBef>
                <a:spcPts val="0"/>
              </a:spcBef>
              <a:spcAft>
                <a:spcPts val="0"/>
              </a:spcAft>
              <a:buSzPct val="100000"/>
              <a:buFont typeface="+mj-lt"/>
              <a:buAutoNum type="arabicPeriod"/>
            </a:pP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If left leg is in contact with the ground</a:t>
            </a:r>
            <a:endParaRPr lang="en-GB" sz="1200" dirty="0">
              <a:effectLst/>
            </a:endParaRPr>
          </a:p>
          <a:p>
            <a:pPr marL="228600" marR="0" indent="-228600" algn="just" rtl="0" eaLnBrk="1" hangingPunct="1">
              <a:spcBef>
                <a:spcPts val="0"/>
              </a:spcBef>
              <a:spcAft>
                <a:spcPts val="0"/>
              </a:spcAft>
              <a:buSzPct val="100000"/>
              <a:buFont typeface="+mj-lt"/>
              <a:buAutoNum type="arabicPeriod"/>
            </a:pPr>
            <a:r>
              <a:rPr lang="en-US" sz="1200" dirty="0">
                <a:solidFill>
                  <a:srgbClr val="212739"/>
                </a:solidFill>
                <a:latin typeface="Calibri" panose="020F0502020204030204" pitchFamily="34" charset="0"/>
                <a:ea typeface="Calibri" panose="020F0502020204030204" pitchFamily="34" charset="0"/>
                <a:cs typeface="Calibri" panose="020F0502020204030204" pitchFamily="34" charset="0"/>
              </a:rPr>
              <a:t>I</a:t>
            </a: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f right leg is in contact with the ground</a:t>
            </a:r>
          </a:p>
          <a:p>
            <a:pPr marL="228600" marR="0" indent="-228600" algn="just" rtl="0" eaLnBrk="1" hangingPunct="1">
              <a:spcBef>
                <a:spcPts val="0"/>
              </a:spcBef>
              <a:spcAft>
                <a:spcPts val="0"/>
              </a:spcAft>
              <a:buSzPct val="100000"/>
              <a:buFont typeface="+mj-lt"/>
              <a:buAutoNum type="arabicPeriod"/>
            </a:pPr>
            <a:endParaRPr lang="en-GB" sz="1200" dirty="0">
              <a:effectLst/>
            </a:endParaRPr>
          </a:p>
          <a:p>
            <a:pPr marL="0" lvl="0" indent="0" algn="just" rtl="0">
              <a:spcBef>
                <a:spcPts val="0"/>
              </a:spcBef>
              <a:spcAft>
                <a:spcPts val="0"/>
              </a:spcAft>
            </a:pPr>
            <a:endParaRPr lang="en-US" sz="1200" dirty="0"/>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54;p31">
            <a:extLst>
              <a:ext uri="{FF2B5EF4-FFF2-40B4-BE49-F238E27FC236}">
                <a16:creationId xmlns:a16="http://schemas.microsoft.com/office/drawing/2014/main" id="{7FD9C6EC-D774-8F26-9332-5252B7183653}"/>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1" name="Google Shape;255;p31">
            <a:extLst>
              <a:ext uri="{FF2B5EF4-FFF2-40B4-BE49-F238E27FC236}">
                <a16:creationId xmlns:a16="http://schemas.microsoft.com/office/drawing/2014/main" id="{CF19762C-2906-1377-8203-8E38E3DE88FD}"/>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
        <p:nvSpPr>
          <p:cNvPr id="3" name="TextBox 2">
            <a:extLst>
              <a:ext uri="{FF2B5EF4-FFF2-40B4-BE49-F238E27FC236}">
                <a16:creationId xmlns:a16="http://schemas.microsoft.com/office/drawing/2014/main" id="{E94980E8-4C57-8CE6-62F2-C51DF03A067E}"/>
              </a:ext>
            </a:extLst>
          </p:cNvPr>
          <p:cNvSpPr txBox="1"/>
          <p:nvPr/>
        </p:nvSpPr>
        <p:spPr>
          <a:xfrm>
            <a:off x="3753840" y="1442279"/>
            <a:ext cx="5275860" cy="2677656"/>
          </a:xfrm>
          <a:prstGeom prst="rect">
            <a:avLst/>
          </a:prstGeom>
          <a:noFill/>
        </p:spPr>
        <p:txBody>
          <a:bodyPr wrap="square">
            <a:spAutoFit/>
          </a:bodyPr>
          <a:lstStyle/>
          <a:p>
            <a:pPr marL="0" marR="0" indent="0" algn="just" rtl="0" eaLnBrk="1" hangingPunct="1">
              <a:spcBef>
                <a:spcPts val="0"/>
              </a:spcBef>
              <a:spcAft>
                <a:spcPts val="0"/>
              </a:spcAft>
            </a:pPr>
            <a:r>
              <a:rPr lang="en-US" sz="1200" b="0" i="0" u="sng"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Reward system of Lunar Lander:</a:t>
            </a:r>
            <a:endParaRPr lang="en-GB" sz="1200" u="sng" dirty="0">
              <a:effectLst/>
            </a:endParaRPr>
          </a:p>
          <a:p>
            <a:pPr marL="171450" marR="0" indent="-171450" algn="just" rtl="0" eaLnBrk="1" hangingPunct="1">
              <a:spcBef>
                <a:spcPts val="0"/>
              </a:spcBef>
              <a:spcAft>
                <a:spcPts val="0"/>
              </a:spcAft>
              <a:buFont typeface="Arial" panose="020B0604020202020204" pitchFamily="34" charset="0"/>
              <a:buChar char="•"/>
            </a:pP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Moving from the top of the screen to the landing pad at zero speed can range from 100 to 140 points.</a:t>
            </a:r>
            <a:endParaRPr lang="en-GB" sz="1200" dirty="0">
              <a:ea typeface="Calibri" panose="020F0502020204030204" pitchFamily="34" charset="0"/>
            </a:endParaRPr>
          </a:p>
          <a:p>
            <a:pPr marL="171450" marR="0" indent="-171450" algn="just" rtl="0" eaLnBrk="1" hangingPunct="1">
              <a:spcBef>
                <a:spcPts val="0"/>
              </a:spcBef>
              <a:spcAft>
                <a:spcPts val="0"/>
              </a:spcAft>
              <a:buFont typeface="Arial" panose="020B0604020202020204" pitchFamily="34" charset="0"/>
              <a:buChar char="•"/>
            </a:pP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If the lander moves away from the landing pad, it loses back the landing points.</a:t>
            </a:r>
            <a:endParaRPr lang="en-GB" sz="1200" dirty="0">
              <a:ea typeface="Calibri" panose="020F0502020204030204" pitchFamily="34" charset="0"/>
            </a:endParaRPr>
          </a:p>
          <a:p>
            <a:pPr marL="171450" marR="0" indent="-171450" algn="just" rtl="0" eaLnBrk="1" hangingPunct="1">
              <a:spcBef>
                <a:spcPts val="0"/>
              </a:spcBef>
              <a:spcAft>
                <a:spcPts val="0"/>
              </a:spcAft>
              <a:buFont typeface="Arial" panose="020B0604020202020204" pitchFamily="34" charset="0"/>
              <a:buChar char="•"/>
            </a:pP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The episode finishes if the lander crashes (receives -100 points) or comes to a rest (receives 100 points).</a:t>
            </a:r>
            <a:endParaRPr lang="en-GB" sz="1200" dirty="0">
              <a:ea typeface="Calibri" panose="020F0502020204030204" pitchFamily="34" charset="0"/>
            </a:endParaRPr>
          </a:p>
          <a:p>
            <a:pPr marL="171450" marR="0" indent="-171450" algn="just" rtl="0" eaLnBrk="1" hangingPunct="1">
              <a:spcBef>
                <a:spcPts val="0"/>
              </a:spcBef>
              <a:spcAft>
                <a:spcPts val="0"/>
              </a:spcAft>
              <a:buFont typeface="Arial" panose="020B0604020202020204" pitchFamily="34" charset="0"/>
              <a:buChar char="•"/>
            </a:pP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Each leg ground contact is an additional 10 points.</a:t>
            </a:r>
            <a:endParaRPr lang="en-GB" sz="1200" dirty="0">
              <a:ea typeface="Calibri" panose="020F0502020204030204" pitchFamily="34" charset="0"/>
            </a:endParaRPr>
          </a:p>
          <a:p>
            <a:pPr marL="171450" marR="0" indent="-171450" algn="just" rtl="0" eaLnBrk="1" hangingPunct="1">
              <a:spcBef>
                <a:spcPts val="0"/>
              </a:spcBef>
              <a:spcAft>
                <a:spcPts val="0"/>
              </a:spcAft>
              <a:buFont typeface="Arial" panose="020B0604020202020204" pitchFamily="34" charset="0"/>
              <a:buChar char="•"/>
            </a:pP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Firing main engine -0.3 reward per step.</a:t>
            </a:r>
          </a:p>
          <a:p>
            <a:pPr marL="171450" marR="0" indent="-171450" algn="just" rtl="0" eaLnBrk="1" hangingPunct="1">
              <a:spcBef>
                <a:spcPts val="0"/>
              </a:spcBef>
              <a:spcAft>
                <a:spcPts val="0"/>
              </a:spcAft>
              <a:buFont typeface="Arial" panose="020B0604020202020204" pitchFamily="34" charset="0"/>
              <a:buChar char="•"/>
            </a:pPr>
            <a:endParaRPr lang="en-US" sz="1200" dirty="0">
              <a:solidFill>
                <a:srgbClr val="212739"/>
              </a:solidFill>
              <a:latin typeface="Calibri" panose="020F0502020204030204" pitchFamily="34" charset="0"/>
              <a:ea typeface="Calibri" panose="020F0502020204030204" pitchFamily="34" charset="0"/>
              <a:cs typeface="Calibri" panose="020F0502020204030204" pitchFamily="34" charset="0"/>
            </a:endParaRPr>
          </a:p>
          <a:p>
            <a:pPr marL="171450" marR="0" indent="-171450" algn="just" rtl="0" eaLnBrk="1" hangingPunct="1">
              <a:spcBef>
                <a:spcPts val="0"/>
              </a:spcBef>
              <a:spcAft>
                <a:spcPts val="0"/>
              </a:spcAft>
              <a:buFont typeface="Arial" panose="020B0604020202020204" pitchFamily="34" charset="0"/>
              <a:buChar char="•"/>
            </a:pPr>
            <a:endParaRPr lang="en-GB" sz="1200" dirty="0">
              <a:ea typeface="Calibri" panose="020F0502020204030204" pitchFamily="34" charset="0"/>
            </a:endParaRPr>
          </a:p>
          <a:p>
            <a:pPr marR="0" algn="just" rtl="0" eaLnBrk="1" hangingPunct="1">
              <a:spcBef>
                <a:spcPts val="0"/>
              </a:spcBef>
              <a:spcAft>
                <a:spcPts val="0"/>
              </a:spcAft>
            </a:pP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From the above, we can conclude that the best episode would be the one where the lander lands (</a:t>
            </a:r>
            <a:r>
              <a:rPr lang="en-US" sz="1200" b="1"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+20 </a:t>
            </a: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for legs contact) and comes to rest (</a:t>
            </a:r>
            <a:r>
              <a:rPr lang="en-US" sz="1200" b="1"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+100 </a:t>
            </a: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for rest) on the center of the landing pad at zero speed </a:t>
            </a:r>
            <a:r>
              <a:rPr lang="en-US" sz="120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a:t>
            </a:r>
            <a:r>
              <a:rPr lang="en-US" sz="1200" b="1"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+140 </a:t>
            </a: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for landing) with the least steps (</a:t>
            </a:r>
            <a:r>
              <a:rPr lang="en-US" sz="1200" b="1"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+200 </a:t>
            </a: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 (</a:t>
            </a:r>
            <a:r>
              <a:rPr lang="en-US" sz="1200" b="0" i="0" dirty="0" err="1">
                <a:solidFill>
                  <a:srgbClr val="212739"/>
                </a:solidFill>
                <a:effectLst/>
                <a:latin typeface="Calibri" panose="020F0502020204030204" pitchFamily="34" charset="0"/>
                <a:ea typeface="Calibri" panose="020F0502020204030204" pitchFamily="34" charset="0"/>
                <a:cs typeface="Calibri" panose="020F0502020204030204" pitchFamily="34" charset="0"/>
              </a:rPr>
              <a:t>count_main_engine_fire</a:t>
            </a:r>
            <a:r>
              <a:rPr lang="en-US" sz="1200" b="0" i="0" dirty="0">
                <a:solidFill>
                  <a:srgbClr val="212739"/>
                </a:solidFill>
                <a:effectLst/>
                <a:latin typeface="Calibri" panose="020F0502020204030204" pitchFamily="34" charset="0"/>
                <a:ea typeface="Calibri" panose="020F0502020204030204" pitchFamily="34" charset="0"/>
                <a:cs typeface="Calibri" panose="020F0502020204030204" pitchFamily="34" charset="0"/>
              </a:rPr>
              <a:t> * 0.3)).</a:t>
            </a:r>
            <a:endParaRPr lang="en-GB" sz="1200" dirty="0">
              <a:effectLst/>
            </a:endParaRPr>
          </a:p>
        </p:txBody>
      </p:sp>
    </p:spTree>
    <p:extLst>
      <p:ext uri="{BB962C8B-B14F-4D97-AF65-F5344CB8AC3E}">
        <p14:creationId xmlns:p14="http://schemas.microsoft.com/office/powerpoint/2010/main" val="3237390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6691612" y="-29318"/>
            <a:ext cx="2452388" cy="108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Modelling</a:t>
            </a:r>
            <a:endParaRPr dirty="0"/>
          </a:p>
        </p:txBody>
      </p:sp>
      <p:sp>
        <p:nvSpPr>
          <p:cNvPr id="11" name="TextBox 10">
            <a:extLst>
              <a:ext uri="{FF2B5EF4-FFF2-40B4-BE49-F238E27FC236}">
                <a16:creationId xmlns:a16="http://schemas.microsoft.com/office/drawing/2014/main" id="{E8E33C0E-2625-4EBB-2605-65675D99E95D}"/>
              </a:ext>
            </a:extLst>
          </p:cNvPr>
          <p:cNvSpPr txBox="1"/>
          <p:nvPr/>
        </p:nvSpPr>
        <p:spPr>
          <a:xfrm>
            <a:off x="443212" y="883342"/>
            <a:ext cx="8129288" cy="1384995"/>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Why DQN?</a:t>
            </a:r>
          </a:p>
          <a:p>
            <a:pPr marL="171450" indent="-171450">
              <a:buFontTx/>
              <a:buChar char="-"/>
            </a:pPr>
            <a:r>
              <a:rPr lang="en-US" dirty="0">
                <a:latin typeface="Times New Roman" panose="02020603050405020304" pitchFamily="18" charset="0"/>
                <a:cs typeface="Times New Roman" panose="02020603050405020304" pitchFamily="18" charset="0"/>
              </a:rPr>
              <a:t>Improves stability and simplifies implementation.</a:t>
            </a:r>
          </a:p>
          <a:p>
            <a:pPr marL="171450" indent="-171450">
              <a:buFontTx/>
              <a:buChar char="-"/>
            </a:pPr>
            <a:r>
              <a:rPr lang="en-US" dirty="0">
                <a:latin typeface="Times New Roman" panose="02020603050405020304" pitchFamily="18" charset="0"/>
                <a:cs typeface="Times New Roman" panose="02020603050405020304" pitchFamily="18" charset="0"/>
              </a:rPr>
              <a:t>Well-established and well-studied reinforcement learning algorithm with proven success.</a:t>
            </a:r>
          </a:p>
          <a:p>
            <a:pPr marL="171450" indent="-171450">
              <a:buFontTx/>
              <a:buChar char="-"/>
            </a:pPr>
            <a:r>
              <a:rPr lang="en-US" dirty="0">
                <a:latin typeface="Times New Roman" panose="02020603050405020304" pitchFamily="18" charset="0"/>
                <a:cs typeface="Times New Roman" panose="02020603050405020304" pitchFamily="18" charset="0"/>
              </a:rPr>
              <a:t>Good starting point for solving reinforcement learning problems.</a:t>
            </a:r>
          </a:p>
          <a:p>
            <a:pPr marL="171450" indent="-171450">
              <a:buFontTx/>
              <a:buChar char="-"/>
            </a:pPr>
            <a:r>
              <a:rPr lang="en-US" dirty="0">
                <a:latin typeface="Times New Roman" panose="02020603050405020304" pitchFamily="18" charset="0"/>
                <a:cs typeface="Times New Roman" panose="02020603050405020304" pitchFamily="18" charset="0"/>
              </a:rPr>
              <a:t>Makes algorithm more robust to changes in environment.</a:t>
            </a:r>
          </a:p>
          <a:p>
            <a:pPr marL="171450" indent="-171450">
              <a:buFontTx/>
              <a:buChar char="-"/>
            </a:pPr>
            <a:r>
              <a:rPr lang="en-US" dirty="0">
                <a:latin typeface="Times New Roman" panose="02020603050405020304" pitchFamily="18" charset="0"/>
                <a:cs typeface="Times New Roman" panose="02020603050405020304" pitchFamily="18" charset="0"/>
              </a:rPr>
              <a:t>Especially useful for environments with constantly changing initial conditions, like Lunar Lander.</a:t>
            </a:r>
          </a:p>
        </p:txBody>
      </p:sp>
      <p:sp>
        <p:nvSpPr>
          <p:cNvPr id="2" name="TextBox 1">
            <a:extLst>
              <a:ext uri="{FF2B5EF4-FFF2-40B4-BE49-F238E27FC236}">
                <a16:creationId xmlns:a16="http://schemas.microsoft.com/office/drawing/2014/main" id="{12D7E241-2400-411B-EC8A-8D645DD656F0}"/>
              </a:ext>
            </a:extLst>
          </p:cNvPr>
          <p:cNvSpPr txBox="1"/>
          <p:nvPr/>
        </p:nvSpPr>
        <p:spPr>
          <a:xfrm>
            <a:off x="443212" y="2386712"/>
            <a:ext cx="8129288" cy="2462213"/>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How does DQN work?</a:t>
            </a:r>
          </a:p>
          <a:p>
            <a:pPr marL="228600" indent="-228600">
              <a:buFont typeface="+mj-lt"/>
              <a:buAutoNum type="arabicPeriod"/>
            </a:pPr>
            <a:r>
              <a:rPr lang="en-US" dirty="0">
                <a:latin typeface="Times New Roman" panose="02020603050405020304" pitchFamily="18" charset="0"/>
                <a:cs typeface="Times New Roman" panose="02020603050405020304" pitchFamily="18" charset="0"/>
              </a:rPr>
              <a:t>Initialize main and target Q-function networks.</a:t>
            </a:r>
          </a:p>
          <a:p>
            <a:pPr marL="228600" indent="-228600">
              <a:buFont typeface="+mj-lt"/>
              <a:buAutoNum type="arabicPeriod"/>
            </a:pPr>
            <a:r>
              <a:rPr lang="en-US" dirty="0">
                <a:latin typeface="Times New Roman" panose="02020603050405020304" pitchFamily="18" charset="0"/>
                <a:cs typeface="Times New Roman" panose="02020603050405020304" pitchFamily="18" charset="0"/>
              </a:rPr>
              <a:t>Store experiences (state, action, reward, next state) in buffer.</a:t>
            </a:r>
          </a:p>
          <a:p>
            <a:pPr marL="228600" indent="-228600">
              <a:buFont typeface="+mj-lt"/>
              <a:buAutoNum type="arabicPeriod"/>
            </a:pPr>
            <a:r>
              <a:rPr lang="en-US" dirty="0">
                <a:latin typeface="Times New Roman" panose="02020603050405020304" pitchFamily="18" charset="0"/>
                <a:cs typeface="Times New Roman" panose="02020603050405020304" pitchFamily="18" charset="0"/>
              </a:rPr>
              <a:t>Select random batch of experiences and update main network parameters.</a:t>
            </a:r>
          </a:p>
          <a:p>
            <a:pPr marL="228600" indent="-228600">
              <a:buFont typeface="+mj-lt"/>
              <a:buAutoNum type="arabicPeriod"/>
            </a:pPr>
            <a:r>
              <a:rPr lang="en-US" dirty="0">
                <a:latin typeface="Times New Roman" panose="02020603050405020304" pitchFamily="18" charset="0"/>
                <a:cs typeface="Times New Roman" panose="02020603050405020304" pitchFamily="18" charset="0"/>
              </a:rPr>
              <a:t>Periodically sync target network parameters with main network.</a:t>
            </a:r>
          </a:p>
          <a:p>
            <a:pPr marL="228600" indent="-228600">
              <a:buFont typeface="+mj-lt"/>
              <a:buAutoNum type="arabicPeriod"/>
            </a:pPr>
            <a:r>
              <a:rPr lang="en-US" dirty="0">
                <a:latin typeface="Times New Roman" panose="02020603050405020304" pitchFamily="18" charset="0"/>
                <a:cs typeface="Times New Roman" panose="02020603050405020304" pitchFamily="18" charset="0"/>
              </a:rPr>
              <a:t>Choose action based on current state and exploration policy.</a:t>
            </a:r>
          </a:p>
          <a:p>
            <a:pPr marL="228600" indent="-228600">
              <a:buFont typeface="+mj-lt"/>
              <a:buAutoNum type="arabicPeriod"/>
            </a:pPr>
            <a:r>
              <a:rPr lang="en-US" dirty="0">
                <a:latin typeface="Times New Roman" panose="02020603050405020304" pitchFamily="18" charset="0"/>
                <a:cs typeface="Times New Roman" panose="02020603050405020304" pitchFamily="18" charset="0"/>
              </a:rPr>
              <a:t>Execute action, observe reward and next state.</a:t>
            </a:r>
          </a:p>
          <a:p>
            <a:pPr marL="228600" indent="-228600">
              <a:buFont typeface="+mj-lt"/>
              <a:buAutoNum type="arabicPeriod"/>
            </a:pPr>
            <a:r>
              <a:rPr lang="en-US" dirty="0">
                <a:latin typeface="Times New Roman" panose="02020603050405020304" pitchFamily="18" charset="0"/>
                <a:cs typeface="Times New Roman" panose="02020603050405020304" pitchFamily="18" charset="0"/>
              </a:rPr>
              <a:t>Store experience in buffer.</a:t>
            </a:r>
          </a:p>
          <a:p>
            <a:pPr marL="228600" indent="-228600">
              <a:buFont typeface="+mj-lt"/>
              <a:buAutoNum type="arabicPeriod"/>
            </a:pPr>
            <a:r>
              <a:rPr lang="en-US" dirty="0">
                <a:latin typeface="Times New Roman" panose="02020603050405020304" pitchFamily="18" charset="0"/>
                <a:cs typeface="Times New Roman" panose="02020603050405020304" pitchFamily="18" charset="0"/>
              </a:rPr>
              <a:t>Repeat steps 3-7 for fixed iterations or until agent performance meets criteria.</a:t>
            </a:r>
          </a:p>
          <a:p>
            <a:pPr marL="228600" indent="-228600">
              <a:buFont typeface="+mj-lt"/>
              <a:buAutoNum type="arabicPeriod"/>
            </a:pPr>
            <a:r>
              <a:rPr lang="en-US" dirty="0">
                <a:latin typeface="Times New Roman" panose="02020603050405020304" pitchFamily="18" charset="0"/>
                <a:cs typeface="Times New Roman" panose="02020603050405020304" pitchFamily="18" charset="0"/>
              </a:rPr>
              <a:t>Use main network to estimate Q-values and choose action with highest Q-value.</a:t>
            </a:r>
          </a:p>
          <a:p>
            <a:pPr marL="228600" indent="-228600">
              <a:buFont typeface="+mj-lt"/>
              <a:buAutoNum type="arabicPeriod"/>
            </a:pPr>
            <a:r>
              <a:rPr lang="en-US" dirty="0">
                <a:latin typeface="Times New Roman" panose="02020603050405020304" pitchFamily="18" charset="0"/>
                <a:cs typeface="Times New Roman" panose="02020603050405020304" pitchFamily="18" charset="0"/>
              </a:rPr>
              <a:t>Repeat steps 5-9 to interact with environment and continue learning.</a:t>
            </a:r>
          </a:p>
        </p:txBody>
      </p:sp>
    </p:spTree>
    <p:extLst>
      <p:ext uri="{BB962C8B-B14F-4D97-AF65-F5344CB8AC3E}">
        <p14:creationId xmlns:p14="http://schemas.microsoft.com/office/powerpoint/2010/main" val="1331628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30" name="Google Shape;630;p45"/>
          <p:cNvSpPr/>
          <p:nvPr/>
        </p:nvSpPr>
        <p:spPr>
          <a:xfrm>
            <a:off x="84908" y="1549653"/>
            <a:ext cx="4272070" cy="2308608"/>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TextBox 10">
            <a:extLst>
              <a:ext uri="{FF2B5EF4-FFF2-40B4-BE49-F238E27FC236}">
                <a16:creationId xmlns:a16="http://schemas.microsoft.com/office/drawing/2014/main" id="{E8E33C0E-2625-4EBB-2605-65675D99E95D}"/>
              </a:ext>
            </a:extLst>
          </p:cNvPr>
          <p:cNvSpPr txBox="1"/>
          <p:nvPr/>
        </p:nvSpPr>
        <p:spPr>
          <a:xfrm>
            <a:off x="4512918" y="1310003"/>
            <a:ext cx="4357388" cy="3600986"/>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Local vs Target Network Update Rate Tradeoff:</a:t>
            </a:r>
          </a:p>
          <a:p>
            <a:endParaRPr lang="en-US" sz="1200" b="1" dirty="0">
              <a:latin typeface="Times New Roman" panose="02020603050405020304" pitchFamily="18" charset="0"/>
              <a:cs typeface="Times New Roman" panose="02020603050405020304" pitchFamily="18" charset="0"/>
            </a:endParaRP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Local network: Constantly updated during the learning process to reflect the current estimates of the Q-function.</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Target network: Updated periodically to provide a stable target for the local network to converge towards.</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Faster local network updates result in quicker adaptation to new information but can also make the learning process unstable.</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Slower target network updates result in a more stable target but can also slow down the convergence of the local network.</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Balancing the frequency of local and target network updates is a tradeoff between stability and responsiveness to new information.</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Common techniques include using a fixed target network update rate, or using a soft update that gradually blends the parameters of the target and local networks.</a:t>
            </a: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In our case, we used soft update to gradually blend the parameters together.</a:t>
            </a:r>
            <a:endParaRPr lang="en-GB" sz="1200" dirty="0">
              <a:latin typeface="Times New Roman" panose="02020603050405020304" pitchFamily="18" charset="0"/>
              <a:cs typeface="Times New Roman" panose="02020603050405020304" pitchFamily="18" charset="0"/>
            </a:endParaRPr>
          </a:p>
        </p:txBody>
      </p:sp>
      <p:sp>
        <p:nvSpPr>
          <p:cNvPr id="30" name="Google Shape;255;p31">
            <a:extLst>
              <a:ext uri="{FF2B5EF4-FFF2-40B4-BE49-F238E27FC236}">
                <a16:creationId xmlns:a16="http://schemas.microsoft.com/office/drawing/2014/main" id="{0741A148-4034-A731-69B4-B499879DEEF4}"/>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
        <p:nvSpPr>
          <p:cNvPr id="5" name="Google Shape;626;p45">
            <a:extLst>
              <a:ext uri="{FF2B5EF4-FFF2-40B4-BE49-F238E27FC236}">
                <a16:creationId xmlns:a16="http://schemas.microsoft.com/office/drawing/2014/main" id="{F998D4F6-7309-7D4B-1D41-EFA158E6A71F}"/>
              </a:ext>
            </a:extLst>
          </p:cNvPr>
          <p:cNvSpPr txBox="1">
            <a:spLocks/>
          </p:cNvSpPr>
          <p:nvPr/>
        </p:nvSpPr>
        <p:spPr>
          <a:xfrm>
            <a:off x="6691612" y="-29318"/>
            <a:ext cx="2452388" cy="108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500"/>
              <a:buFont typeface="Bigshot One"/>
              <a:buNone/>
              <a:defRPr sz="3500" b="0" i="0" u="none" strike="noStrike" cap="none">
                <a:solidFill>
                  <a:schemeClr val="dk1"/>
                </a:solidFill>
                <a:latin typeface="Bigshot One"/>
                <a:ea typeface="Bigshot One"/>
                <a:cs typeface="Bigshot One"/>
                <a:sym typeface="Bigshot One"/>
              </a:defRPr>
            </a:lvl1pPr>
            <a:lvl2pPr marR="0" lvl="1"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2pPr>
            <a:lvl3pPr marR="0" lvl="2"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3pPr>
            <a:lvl4pPr marR="0" lvl="3"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4pPr>
            <a:lvl5pPr marR="0" lvl="4"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5pPr>
            <a:lvl6pPr marR="0" lvl="5"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6pPr>
            <a:lvl7pPr marR="0" lvl="6"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7pPr>
            <a:lvl8pPr marR="0" lvl="7"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8pPr>
            <a:lvl9pPr marR="0" lvl="8"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9pPr>
          </a:lstStyle>
          <a:p>
            <a:pPr algn="ctr"/>
            <a:r>
              <a:rPr lang="en-GB"/>
              <a:t>Modelling</a:t>
            </a:r>
            <a:endParaRPr lang="en-GB" dirty="0"/>
          </a:p>
        </p:txBody>
      </p:sp>
      <p:pic>
        <p:nvPicPr>
          <p:cNvPr id="2050" name="Picture 2" descr="The framework of the TD3, which contains two parts, local-network and target-network. The parameters of the networks are updated by minimizing the TD error between local-network and target-network.">
            <a:extLst>
              <a:ext uri="{FF2B5EF4-FFF2-40B4-BE49-F238E27FC236}">
                <a16:creationId xmlns:a16="http://schemas.microsoft.com/office/drawing/2014/main" id="{49F13972-D8E1-12C5-AAD2-22AF4AA82A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673" y="1642128"/>
            <a:ext cx="4040539" cy="21236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66662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30" name="Google Shape;630;p45"/>
          <p:cNvSpPr/>
          <p:nvPr/>
        </p:nvSpPr>
        <p:spPr>
          <a:xfrm>
            <a:off x="84908" y="1050983"/>
            <a:ext cx="4433752" cy="3581978"/>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TextBox 10">
            <a:extLst>
              <a:ext uri="{FF2B5EF4-FFF2-40B4-BE49-F238E27FC236}">
                <a16:creationId xmlns:a16="http://schemas.microsoft.com/office/drawing/2014/main" id="{E8E33C0E-2625-4EBB-2605-65675D99E95D}"/>
              </a:ext>
            </a:extLst>
          </p:cNvPr>
          <p:cNvSpPr txBox="1"/>
          <p:nvPr/>
        </p:nvSpPr>
        <p:spPr>
          <a:xfrm>
            <a:off x="4701704" y="408488"/>
            <a:ext cx="4357388" cy="4339650"/>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Experience Replay:</a:t>
            </a:r>
          </a:p>
          <a:p>
            <a:endParaRPr lang="en-US" sz="1200" b="1" dirty="0">
              <a:latin typeface="Times New Roman" panose="02020603050405020304" pitchFamily="18" charset="0"/>
              <a:cs typeface="Times New Roman" panose="02020603050405020304" pitchFamily="18" charset="0"/>
            </a:endParaRP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Allows for the storage and reuse of previously experienced states, actions and rewards</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  Can be used to help an agent learn faster and more efficiently by re-experiencing past experiences</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  Can be used to break the correlation between successive states in the environment</a:t>
            </a:r>
          </a:p>
          <a:p>
            <a:pPr marL="228600" indent="-228600">
              <a:buFont typeface="+mj-lt"/>
              <a:buAutoNum type="arabicPeriod"/>
            </a:pPr>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Tradeoffs:</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Can be computationally expensive</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Can potentially lead to overfitting</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Can lead to action repetition and slow down the learning process</a:t>
            </a:r>
          </a:p>
          <a:p>
            <a:pPr marL="228600" indent="-228600">
              <a:buFont typeface="+mj-lt"/>
              <a:buAutoNum type="arabicPeriod"/>
            </a:pPr>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In our case, experience replay could be beneficial for us, as it allows us to store and reuse previously experienced states, actions and rewards. This can lead to faster learning and allow us to break </a:t>
            </a:r>
          </a:p>
          <a:p>
            <a:r>
              <a:rPr lang="en-US" sz="1200" dirty="0">
                <a:latin typeface="Times New Roman" panose="02020603050405020304" pitchFamily="18" charset="0"/>
                <a:cs typeface="Times New Roman" panose="02020603050405020304" pitchFamily="18" charset="0"/>
              </a:rPr>
              <a:t>the correlation between successive states in the environment.</a:t>
            </a: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However, it is important to note that it can be computationally expensive and can potentially lead to overfitting. Furthermore, it can lead to action repetition and slow down the learning process.</a:t>
            </a:r>
            <a:endParaRPr lang="en-GB" sz="1200" dirty="0">
              <a:latin typeface="Times New Roman" panose="02020603050405020304" pitchFamily="18" charset="0"/>
              <a:cs typeface="Times New Roman" panose="02020603050405020304" pitchFamily="18" charset="0"/>
            </a:endParaRPr>
          </a:p>
        </p:txBody>
      </p:sp>
      <p:sp>
        <p:nvSpPr>
          <p:cNvPr id="30" name="Google Shape;255;p31">
            <a:extLst>
              <a:ext uri="{FF2B5EF4-FFF2-40B4-BE49-F238E27FC236}">
                <a16:creationId xmlns:a16="http://schemas.microsoft.com/office/drawing/2014/main" id="{0741A148-4034-A731-69B4-B499879DEEF4}"/>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
        <p:nvSpPr>
          <p:cNvPr id="5" name="Google Shape;626;p45">
            <a:extLst>
              <a:ext uri="{FF2B5EF4-FFF2-40B4-BE49-F238E27FC236}">
                <a16:creationId xmlns:a16="http://schemas.microsoft.com/office/drawing/2014/main" id="{F998D4F6-7309-7D4B-1D41-EFA158E6A71F}"/>
              </a:ext>
            </a:extLst>
          </p:cNvPr>
          <p:cNvSpPr txBox="1">
            <a:spLocks/>
          </p:cNvSpPr>
          <p:nvPr/>
        </p:nvSpPr>
        <p:spPr>
          <a:xfrm>
            <a:off x="6691612" y="-29318"/>
            <a:ext cx="2452388" cy="108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chemeClr val="dk1"/>
              </a:buClr>
              <a:buSzPts val="3500"/>
              <a:buFont typeface="Bigshot One"/>
              <a:buNone/>
              <a:defRPr sz="3500" b="0" i="0" u="none" strike="noStrike" cap="none">
                <a:solidFill>
                  <a:schemeClr val="dk1"/>
                </a:solidFill>
                <a:latin typeface="Bigshot One"/>
                <a:ea typeface="Bigshot One"/>
                <a:cs typeface="Bigshot One"/>
                <a:sym typeface="Bigshot One"/>
              </a:defRPr>
            </a:lvl1pPr>
            <a:lvl2pPr marR="0" lvl="1"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2pPr>
            <a:lvl3pPr marR="0" lvl="2"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3pPr>
            <a:lvl4pPr marR="0" lvl="3"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4pPr>
            <a:lvl5pPr marR="0" lvl="4"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5pPr>
            <a:lvl6pPr marR="0" lvl="5"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6pPr>
            <a:lvl7pPr marR="0" lvl="6"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7pPr>
            <a:lvl8pPr marR="0" lvl="7"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8pPr>
            <a:lvl9pPr marR="0" lvl="8" algn="l" rtl="0" eaLnBrk="1" hangingPunct="1">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9pPr>
          </a:lstStyle>
          <a:p>
            <a:pPr algn="ctr"/>
            <a:r>
              <a:rPr lang="en-GB" dirty="0"/>
              <a:t>Modelling</a:t>
            </a:r>
          </a:p>
        </p:txBody>
      </p:sp>
      <p:pic>
        <p:nvPicPr>
          <p:cNvPr id="3" name="Picture 2" descr="Text&#10;&#10;Description automatically generated">
            <a:extLst>
              <a:ext uri="{FF2B5EF4-FFF2-40B4-BE49-F238E27FC236}">
                <a16:creationId xmlns:a16="http://schemas.microsoft.com/office/drawing/2014/main" id="{1060470D-4869-6E4A-B5CA-93BDF9106B93}"/>
              </a:ext>
            </a:extLst>
          </p:cNvPr>
          <p:cNvPicPr>
            <a:picLocks noChangeAspect="1"/>
          </p:cNvPicPr>
          <p:nvPr/>
        </p:nvPicPr>
        <p:blipFill>
          <a:blip r:embed="rId3"/>
          <a:stretch>
            <a:fillRect/>
          </a:stretch>
        </p:blipFill>
        <p:spPr>
          <a:xfrm>
            <a:off x="164366" y="1120277"/>
            <a:ext cx="4274836" cy="3421380"/>
          </a:xfrm>
          <a:prstGeom prst="rect">
            <a:avLst/>
          </a:prstGeom>
        </p:spPr>
      </p:pic>
    </p:spTree>
    <p:extLst>
      <p:ext uri="{BB962C8B-B14F-4D97-AF65-F5344CB8AC3E}">
        <p14:creationId xmlns:p14="http://schemas.microsoft.com/office/powerpoint/2010/main" val="33947137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30" name="Google Shape;630;p45"/>
          <p:cNvSpPr/>
          <p:nvPr/>
        </p:nvSpPr>
        <p:spPr>
          <a:xfrm>
            <a:off x="213360" y="1165860"/>
            <a:ext cx="4466590" cy="3032760"/>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TextBox 10">
            <a:extLst>
              <a:ext uri="{FF2B5EF4-FFF2-40B4-BE49-F238E27FC236}">
                <a16:creationId xmlns:a16="http://schemas.microsoft.com/office/drawing/2014/main" id="{E8E33C0E-2625-4EBB-2605-65675D99E95D}"/>
              </a:ext>
            </a:extLst>
          </p:cNvPr>
          <p:cNvSpPr txBox="1"/>
          <p:nvPr/>
        </p:nvSpPr>
        <p:spPr>
          <a:xfrm>
            <a:off x="4970627" y="865212"/>
            <a:ext cx="3522523" cy="3785652"/>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Baseline Model Evaluation</a:t>
            </a:r>
          </a:p>
          <a:p>
            <a:endParaRPr lang="en-US" sz="1200" b="1" dirty="0">
              <a:latin typeface="Times New Roman" panose="02020603050405020304" pitchFamily="18" charset="0"/>
              <a:cs typeface="Times New Roman" panose="02020603050405020304" pitchFamily="18" charset="0"/>
            </a:endParaRPr>
          </a:p>
          <a:p>
            <a:r>
              <a:rPr lang="en-US" sz="1200" b="1" dirty="0">
                <a:latin typeface="Times New Roman" panose="02020603050405020304" pitchFamily="18" charset="0"/>
                <a:cs typeface="Times New Roman" panose="02020603050405020304" pitchFamily="18" charset="0"/>
              </a:rPr>
              <a:t>Where did it perform well?</a:t>
            </a: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Able to consistently identify and avoid obstacles in the environment</a:t>
            </a:r>
          </a:p>
          <a:p>
            <a:pPr marL="228600" indent="-228600">
              <a:buFont typeface="+mj-lt"/>
              <a:buAutoNum type="arabicPeriod"/>
            </a:pPr>
            <a:endParaRPr lang="en-US" sz="1200" dirty="0">
              <a:latin typeface="Times New Roman" panose="02020603050405020304" pitchFamily="18" charset="0"/>
              <a:cs typeface="Times New Roman" panose="02020603050405020304" pitchFamily="18" charset="0"/>
            </a:endParaRPr>
          </a:p>
          <a:p>
            <a:pPr marL="228600" indent="-228600">
              <a:buFont typeface="+mj-lt"/>
              <a:buAutoNum type="arabicPeriod"/>
            </a:pPr>
            <a:r>
              <a:rPr lang="en-US" sz="1200" dirty="0">
                <a:latin typeface="Times New Roman" panose="02020603050405020304" pitchFamily="18" charset="0"/>
                <a:cs typeface="Times New Roman" panose="02020603050405020304" pitchFamily="18" charset="0"/>
              </a:rPr>
              <a:t> Able to accurately estimate their current state and position in the environment</a:t>
            </a:r>
          </a:p>
          <a:p>
            <a:endParaRPr lang="en-US" sz="1200" b="1" dirty="0">
              <a:latin typeface="Times New Roman" panose="02020603050405020304" pitchFamily="18" charset="0"/>
              <a:cs typeface="Times New Roman" panose="02020603050405020304" pitchFamily="18" charset="0"/>
            </a:endParaRPr>
          </a:p>
          <a:p>
            <a:r>
              <a:rPr lang="en-US" sz="1200" b="1" dirty="0">
                <a:latin typeface="Times New Roman" panose="02020603050405020304" pitchFamily="18" charset="0"/>
                <a:cs typeface="Times New Roman" panose="02020603050405020304" pitchFamily="18" charset="0"/>
              </a:rPr>
              <a:t>Where did it fall short?</a:t>
            </a:r>
          </a:p>
          <a:p>
            <a:endParaRPr lang="en-US" sz="1200" dirty="0">
              <a:latin typeface="Times New Roman" panose="02020603050405020304" pitchFamily="18" charset="0"/>
              <a:cs typeface="Times New Roman" panose="02020603050405020304" pitchFamily="18" charset="0"/>
            </a:endParaRPr>
          </a:p>
          <a:p>
            <a:pPr marL="228600" indent="-228600">
              <a:buAutoNum type="arabicPeriod"/>
            </a:pPr>
            <a:r>
              <a:rPr lang="en-US" sz="1200" dirty="0">
                <a:latin typeface="Times New Roman" panose="02020603050405020304" pitchFamily="18" charset="0"/>
                <a:cs typeface="Times New Roman" panose="02020603050405020304" pitchFamily="18" charset="0"/>
              </a:rPr>
              <a:t> Unable to exhibit intelligent decision making, such as making calculated risks or balancing between short-term and long-term rewards</a:t>
            </a:r>
          </a:p>
          <a:p>
            <a:pPr marL="228600" indent="-228600">
              <a:buAutoNum type="arabicPeriod"/>
            </a:pPr>
            <a:endParaRPr lang="en-GB" sz="1200" dirty="0">
              <a:latin typeface="Times New Roman" panose="02020603050405020304" pitchFamily="18" charset="0"/>
              <a:cs typeface="Times New Roman" panose="02020603050405020304" pitchFamily="18" charset="0"/>
            </a:endParaRPr>
          </a:p>
          <a:p>
            <a:pPr marL="228600" indent="-228600">
              <a:buAutoNum type="arabicPeriod"/>
            </a:pPr>
            <a:r>
              <a:rPr lang="en-US" sz="1200" dirty="0">
                <a:latin typeface="Times New Roman" panose="02020603050405020304" pitchFamily="18" charset="0"/>
                <a:cs typeface="Times New Roman" panose="02020603050405020304" pitchFamily="18" charset="0"/>
              </a:rPr>
              <a:t>Unable accurately assess the trajectory of the lander and make corrections as needed</a:t>
            </a:r>
          </a:p>
          <a:p>
            <a:pPr marL="228600" indent="-228600">
              <a:buAutoNum type="arabicPeriod"/>
            </a:pPr>
            <a:endParaRPr lang="en-GB" sz="1200" dirty="0">
              <a:latin typeface="Times New Roman" panose="02020603050405020304" pitchFamily="18" charset="0"/>
              <a:cs typeface="Times New Roman" panose="02020603050405020304" pitchFamily="18" charset="0"/>
            </a:endParaRPr>
          </a:p>
          <a:p>
            <a:pPr marL="228600" indent="-228600">
              <a:buAutoNum type="arabicPeriod"/>
            </a:pPr>
            <a:r>
              <a:rPr lang="en-US" sz="1200" dirty="0">
                <a:latin typeface="Times New Roman" panose="02020603050405020304" pitchFamily="18" charset="0"/>
                <a:cs typeface="Times New Roman" panose="02020603050405020304" pitchFamily="18" charset="0"/>
              </a:rPr>
              <a:t>Unable to </a:t>
            </a:r>
            <a:r>
              <a:rPr lang="en-US" sz="1200" dirty="0" err="1">
                <a:latin typeface="Times New Roman" panose="02020603050405020304" pitchFamily="18" charset="0"/>
                <a:cs typeface="Times New Roman" panose="02020603050405020304" pitchFamily="18" charset="0"/>
              </a:rPr>
              <a:t>utilise</a:t>
            </a:r>
            <a:r>
              <a:rPr lang="en-US" sz="1200" dirty="0">
                <a:latin typeface="Times New Roman" panose="02020603050405020304" pitchFamily="18" charset="0"/>
                <a:cs typeface="Times New Roman" panose="02020603050405020304" pitchFamily="18" charset="0"/>
              </a:rPr>
              <a:t> the available resources efficiently and effectively.</a:t>
            </a:r>
          </a:p>
        </p:txBody>
      </p:sp>
      <p:sp>
        <p:nvSpPr>
          <p:cNvPr id="29" name="Google Shape;254;p31">
            <a:extLst>
              <a:ext uri="{FF2B5EF4-FFF2-40B4-BE49-F238E27FC236}">
                <a16:creationId xmlns:a16="http://schemas.microsoft.com/office/drawing/2014/main" id="{DB7AEDD6-1397-AF73-8109-9B3EDEF103EF}"/>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30" name="Google Shape;255;p31">
            <a:extLst>
              <a:ext uri="{FF2B5EF4-FFF2-40B4-BE49-F238E27FC236}">
                <a16:creationId xmlns:a16="http://schemas.microsoft.com/office/drawing/2014/main" id="{0741A148-4034-A731-69B4-B499879DEEF4}"/>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pic>
        <p:nvPicPr>
          <p:cNvPr id="6" name="Picture 5" descr="Diagram&#10;&#10;Description automatically generated with medium confidence">
            <a:extLst>
              <a:ext uri="{FF2B5EF4-FFF2-40B4-BE49-F238E27FC236}">
                <a16:creationId xmlns:a16="http://schemas.microsoft.com/office/drawing/2014/main" id="{2889D9C0-9740-469C-3083-5846237D1A63}"/>
              </a:ext>
            </a:extLst>
          </p:cNvPr>
          <p:cNvPicPr>
            <a:picLocks noChangeAspect="1"/>
          </p:cNvPicPr>
          <p:nvPr/>
        </p:nvPicPr>
        <p:blipFill>
          <a:blip r:embed="rId3"/>
          <a:stretch>
            <a:fillRect/>
          </a:stretch>
        </p:blipFill>
        <p:spPr>
          <a:xfrm>
            <a:off x="297816" y="1249680"/>
            <a:ext cx="4297678" cy="2865120"/>
          </a:xfrm>
          <a:prstGeom prst="rect">
            <a:avLst/>
          </a:prstGeom>
        </p:spPr>
      </p:pic>
    </p:spTree>
    <p:extLst>
      <p:ext uri="{BB962C8B-B14F-4D97-AF65-F5344CB8AC3E}">
        <p14:creationId xmlns:p14="http://schemas.microsoft.com/office/powerpoint/2010/main" val="247784716"/>
      </p:ext>
    </p:extLst>
  </p:cSld>
  <p:clrMapOvr>
    <a:masterClrMapping/>
  </p:clrMapOvr>
</p:sld>
</file>

<file path=ppt/theme/theme1.xml><?xml version="1.0" encoding="utf-8"?>
<a:theme xmlns:a="http://schemas.openxmlformats.org/drawingml/2006/main" name="Korean Minimalist Style Pitch Deck by Slidesgo">
  <a:themeElements>
    <a:clrScheme name="Simple Light">
      <a:dk1>
        <a:srgbClr val="212739"/>
      </a:dk1>
      <a:lt1>
        <a:srgbClr val="ECEBF8"/>
      </a:lt1>
      <a:dk2>
        <a:srgbClr val="FFFFFF"/>
      </a:dk2>
      <a:lt2>
        <a:srgbClr val="FFFFFF"/>
      </a:lt2>
      <a:accent1>
        <a:srgbClr val="B9B3FF"/>
      </a:accent1>
      <a:accent2>
        <a:srgbClr val="FFFFFF"/>
      </a:accent2>
      <a:accent3>
        <a:srgbClr val="FFFFFF"/>
      </a:accent3>
      <a:accent4>
        <a:srgbClr val="FFFFFF"/>
      </a:accent4>
      <a:accent5>
        <a:srgbClr val="FFFFFF"/>
      </a:accent5>
      <a:accent6>
        <a:srgbClr val="FFFFFF"/>
      </a:accent6>
      <a:hlink>
        <a:srgbClr val="21273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AIML Regression</Template>
  <TotalTime>2162</TotalTime>
  <Words>1823</Words>
  <Application>Microsoft Office PowerPoint</Application>
  <PresentationFormat>On-screen Show (16:9)</PresentationFormat>
  <Paragraphs>197</Paragraphs>
  <Slides>16</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Georgia</vt:lpstr>
      <vt:lpstr>Times New Roman</vt:lpstr>
      <vt:lpstr>Overpass</vt:lpstr>
      <vt:lpstr>Big Shoulders Text Black</vt:lpstr>
      <vt:lpstr>Calibri</vt:lpstr>
      <vt:lpstr>Bigshot One</vt:lpstr>
      <vt:lpstr>Arial</vt:lpstr>
      <vt:lpstr>Korean Minimalist Style Pitch Deck by Slidesgo</vt:lpstr>
      <vt:lpstr>DELE Reinforcement Learning</vt:lpstr>
      <vt:lpstr>01.</vt:lpstr>
      <vt:lpstr>Problem</vt:lpstr>
      <vt:lpstr>Reinforcement Learning</vt:lpstr>
      <vt:lpstr>Reinforcement Learning</vt:lpstr>
      <vt:lpstr>Modelling</vt:lpstr>
      <vt:lpstr>PowerPoint Presentation</vt:lpstr>
      <vt:lpstr>PowerPoint Presentation</vt:lpstr>
      <vt:lpstr>PowerPoint Presentation</vt:lpstr>
      <vt:lpstr>PowerPoint Presentation</vt:lpstr>
      <vt:lpstr>PowerPoint Presentation</vt:lpstr>
      <vt:lpstr>Metrics</vt:lpstr>
      <vt:lpstr>Metrics</vt:lpstr>
      <vt:lpstr>Metrics</vt:lpstr>
      <vt:lpstr>Metrics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AIML Regression</dc:title>
  <dc:creator>JUSTIN WONG JUIN HNG</dc:creator>
  <cp:lastModifiedBy>Justin Wong (Work)</cp:lastModifiedBy>
  <cp:revision>13</cp:revision>
  <dcterms:created xsi:type="dcterms:W3CDTF">2022-08-11T09:53:55Z</dcterms:created>
  <dcterms:modified xsi:type="dcterms:W3CDTF">2023-02-05T15:41:41Z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2023-02-03T14:11:46Z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5de9eae8-43bb-463e-b23d-ce276ce47581</vt:lpwstr>
  </property>
  <property fmtid="{D5CDD505-2E9C-101B-9397-08002B2CF9AE}" pid="7" name="MSIP_Label_defa4170-0d19-0005-0004-bc88714345d2_ActionId">
    <vt:lpwstr>ec050d5f-dfbf-41bd-832a-86a228665f2d</vt:lpwstr>
  </property>
  <property fmtid="{D5CDD505-2E9C-101B-9397-08002B2CF9AE}" pid="8" name="MSIP_Label_defa4170-0d19-0005-0004-bc88714345d2_ContentBits">
    <vt:lpwstr>0</vt:lpwstr>
  </property>
</Properties>
</file>

<file path=docProps/thumbnail.jpeg>
</file>